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334" r:id="rId3"/>
    <p:sldId id="330" r:id="rId4"/>
    <p:sldId id="272" r:id="rId5"/>
    <p:sldId id="273" r:id="rId6"/>
    <p:sldId id="274" r:id="rId7"/>
    <p:sldId id="303" r:id="rId8"/>
    <p:sldId id="358" r:id="rId9"/>
    <p:sldId id="356" r:id="rId10"/>
    <p:sldId id="357" r:id="rId11"/>
    <p:sldId id="359" r:id="rId12"/>
    <p:sldId id="354" r:id="rId13"/>
    <p:sldId id="364" r:id="rId14"/>
    <p:sldId id="365" r:id="rId15"/>
    <p:sldId id="372" r:id="rId16"/>
    <p:sldId id="366" r:id="rId17"/>
    <p:sldId id="368" r:id="rId18"/>
    <p:sldId id="369" r:id="rId19"/>
    <p:sldId id="367" r:id="rId20"/>
    <p:sldId id="370" r:id="rId21"/>
    <p:sldId id="371" r:id="rId22"/>
    <p:sldId id="373" r:id="rId23"/>
    <p:sldId id="375" r:id="rId24"/>
    <p:sldId id="382" r:id="rId25"/>
    <p:sldId id="383" r:id="rId26"/>
    <p:sldId id="384" r:id="rId27"/>
    <p:sldId id="385" r:id="rId28"/>
    <p:sldId id="386" r:id="rId29"/>
    <p:sldId id="388" r:id="rId30"/>
    <p:sldId id="389" r:id="rId31"/>
    <p:sldId id="361" r:id="rId32"/>
    <p:sldId id="376" r:id="rId33"/>
    <p:sldId id="374" r:id="rId34"/>
    <p:sldId id="377" r:id="rId35"/>
    <p:sldId id="378" r:id="rId36"/>
    <p:sldId id="380" r:id="rId37"/>
    <p:sldId id="379" r:id="rId38"/>
    <p:sldId id="381" r:id="rId39"/>
    <p:sldId id="398" r:id="rId40"/>
    <p:sldId id="393" r:id="rId41"/>
    <p:sldId id="394" r:id="rId42"/>
    <p:sldId id="395" r:id="rId43"/>
    <p:sldId id="396" r:id="rId44"/>
    <p:sldId id="397" r:id="rId45"/>
    <p:sldId id="399" r:id="rId46"/>
    <p:sldId id="401" r:id="rId47"/>
    <p:sldId id="402" r:id="rId48"/>
    <p:sldId id="404" r:id="rId49"/>
    <p:sldId id="403" r:id="rId50"/>
    <p:sldId id="405" r:id="rId51"/>
    <p:sldId id="362" r:id="rId52"/>
    <p:sldId id="406" r:id="rId53"/>
    <p:sldId id="407" r:id="rId54"/>
    <p:sldId id="409" r:id="rId55"/>
    <p:sldId id="410" r:id="rId56"/>
    <p:sldId id="411" r:id="rId57"/>
    <p:sldId id="413" r:id="rId58"/>
    <p:sldId id="414" r:id="rId59"/>
    <p:sldId id="415" r:id="rId60"/>
    <p:sldId id="416" r:id="rId61"/>
    <p:sldId id="417" r:id="rId62"/>
    <p:sldId id="352" r:id="rId63"/>
    <p:sldId id="28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980"/>
    <p:restoredTop sz="96327"/>
  </p:normalViewPr>
  <p:slideViewPr>
    <p:cSldViewPr snapToGrid="0">
      <p:cViewPr varScale="1">
        <p:scale>
          <a:sx n="109" d="100"/>
          <a:sy n="109" d="100"/>
        </p:scale>
        <p:origin x="192"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0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36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8/25/25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8/25/25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8/25/25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8/25/25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8/25/25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8/25/25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8/25/25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8/25/25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8/25/25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8/25/25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8/25/25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8/25/25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Digital Logic and Processor Design</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2F3-A223-8A55-0B71-F16892E5BEDC}"/>
              </a:ext>
            </a:extLst>
          </p:cNvPr>
          <p:cNvSpPr>
            <a:spLocks noGrp="1"/>
          </p:cNvSpPr>
          <p:nvPr>
            <p:ph type="title"/>
          </p:nvPr>
        </p:nvSpPr>
        <p:spPr/>
        <p:txBody>
          <a:bodyPr/>
          <a:lstStyle/>
          <a:p>
            <a:r>
              <a:rPr lang="en-US" dirty="0"/>
              <a:t>CPU Design Process</a:t>
            </a:r>
          </a:p>
        </p:txBody>
      </p:sp>
      <p:sp>
        <p:nvSpPr>
          <p:cNvPr id="3" name="Content Placeholder 2">
            <a:extLst>
              <a:ext uri="{FF2B5EF4-FFF2-40B4-BE49-F238E27FC236}">
                <a16:creationId xmlns:a16="http://schemas.microsoft.com/office/drawing/2014/main" id="{B07457D1-0904-D7BC-52D3-C852AA6B8A19}"/>
              </a:ext>
            </a:extLst>
          </p:cNvPr>
          <p:cNvSpPr>
            <a:spLocks noGrp="1"/>
          </p:cNvSpPr>
          <p:nvPr>
            <p:ph idx="1"/>
          </p:nvPr>
        </p:nvSpPr>
        <p:spPr>
          <a:xfrm>
            <a:off x="838200" y="1825625"/>
            <a:ext cx="6571129" cy="4351338"/>
          </a:xfrm>
        </p:spPr>
        <p:txBody>
          <a:bodyPr/>
          <a:lstStyle/>
          <a:p>
            <a:r>
              <a:rPr lang="en-US" dirty="0"/>
              <a:t>We start with gates and build reusable components and then combine those components to implement programmable digital logic</a:t>
            </a:r>
          </a:p>
          <a:p>
            <a:r>
              <a:rPr lang="en-US" dirty="0"/>
              <a:t>Software translates our abstract design into transistors and then creates an optimal layout for our chip</a:t>
            </a:r>
          </a:p>
          <a:p>
            <a:r>
              <a:rPr lang="en-US" dirty="0"/>
              <a:t>Photo lithography is then used to build the chip</a:t>
            </a:r>
          </a:p>
        </p:txBody>
      </p:sp>
      <p:pic>
        <p:nvPicPr>
          <p:cNvPr id="4" name="Picture 3" descr="A screenshot of a computer&#10;&#10;AI-generated content may be incorrect.">
            <a:extLst>
              <a:ext uri="{FF2B5EF4-FFF2-40B4-BE49-F238E27FC236}">
                <a16:creationId xmlns:a16="http://schemas.microsoft.com/office/drawing/2014/main" id="{60DB18DA-F22C-5C36-9309-248C5A19C09F}"/>
              </a:ext>
            </a:extLst>
          </p:cNvPr>
          <p:cNvPicPr>
            <a:picLocks noChangeAspect="1"/>
          </p:cNvPicPr>
          <p:nvPr/>
        </p:nvPicPr>
        <p:blipFill>
          <a:blip r:embed="rId2"/>
          <a:srcRect l="10010" t="23370" r="10354" b="5002"/>
          <a:stretch/>
        </p:blipFill>
        <p:spPr>
          <a:xfrm>
            <a:off x="9210283" y="2167256"/>
            <a:ext cx="1998838" cy="1463450"/>
          </a:xfrm>
          <a:prstGeom prst="rect">
            <a:avLst/>
          </a:prstGeom>
        </p:spPr>
      </p:pic>
      <p:pic>
        <p:nvPicPr>
          <p:cNvPr id="6" name="Picture 5" descr="A diagram of a circuit&#10;&#10;AI-generated content may be incorrect.">
            <a:extLst>
              <a:ext uri="{FF2B5EF4-FFF2-40B4-BE49-F238E27FC236}">
                <a16:creationId xmlns:a16="http://schemas.microsoft.com/office/drawing/2014/main" id="{E5D67C61-C986-07A8-0BDC-3DFE1CD124DD}"/>
              </a:ext>
            </a:extLst>
          </p:cNvPr>
          <p:cNvPicPr>
            <a:picLocks noChangeAspect="1"/>
          </p:cNvPicPr>
          <p:nvPr/>
        </p:nvPicPr>
        <p:blipFill>
          <a:blip r:embed="rId3"/>
          <a:stretch>
            <a:fillRect/>
          </a:stretch>
        </p:blipFill>
        <p:spPr>
          <a:xfrm>
            <a:off x="7560235" y="480883"/>
            <a:ext cx="1752103" cy="1934932"/>
          </a:xfrm>
          <a:prstGeom prst="rect">
            <a:avLst/>
          </a:prstGeom>
        </p:spPr>
      </p:pic>
      <p:pic>
        <p:nvPicPr>
          <p:cNvPr id="7" name="Picture 6" descr="A picture of the internal layout of the Intel 4004 taken with a microscope showing gates and wires.">
            <a:extLst>
              <a:ext uri="{FF2B5EF4-FFF2-40B4-BE49-F238E27FC236}">
                <a16:creationId xmlns:a16="http://schemas.microsoft.com/office/drawing/2014/main" id="{DE94410C-6E53-D131-2F0D-DA96A870B481}"/>
              </a:ext>
            </a:extLst>
          </p:cNvPr>
          <p:cNvPicPr>
            <a:picLocks noChangeAspect="1"/>
          </p:cNvPicPr>
          <p:nvPr/>
        </p:nvPicPr>
        <p:blipFill>
          <a:blip r:embed="rId4"/>
          <a:stretch>
            <a:fillRect/>
          </a:stretch>
        </p:blipFill>
        <p:spPr>
          <a:xfrm>
            <a:off x="8089403" y="3926627"/>
            <a:ext cx="2597225" cy="1934932"/>
          </a:xfrm>
          <a:prstGeom prst="rect">
            <a:avLst/>
          </a:prstGeom>
        </p:spPr>
      </p:pic>
      <p:sp>
        <p:nvSpPr>
          <p:cNvPr id="8" name="Right Arrow 7">
            <a:extLst>
              <a:ext uri="{FF2B5EF4-FFF2-40B4-BE49-F238E27FC236}">
                <a16:creationId xmlns:a16="http://schemas.microsoft.com/office/drawing/2014/main" id="{222D20E1-1C87-4CFE-E85E-F556682021B6}"/>
              </a:ext>
            </a:extLst>
          </p:cNvPr>
          <p:cNvSpPr/>
          <p:nvPr/>
        </p:nvSpPr>
        <p:spPr>
          <a:xfrm rot="2593303">
            <a:off x="8388429" y="2232400"/>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8177EDE-737F-632F-5774-B1962806C01F}"/>
              </a:ext>
            </a:extLst>
          </p:cNvPr>
          <p:cNvSpPr/>
          <p:nvPr/>
        </p:nvSpPr>
        <p:spPr>
          <a:xfrm rot="7666410">
            <a:off x="8802945" y="3243159"/>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3EC3-CA39-99BC-486C-F57B891D5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A45F-E037-01CF-C43A-6924D4F2CF5C}"/>
              </a:ext>
            </a:extLst>
          </p:cNvPr>
          <p:cNvSpPr>
            <a:spLocks noGrp="1"/>
          </p:cNvSpPr>
          <p:nvPr>
            <p:ph type="title"/>
          </p:nvPr>
        </p:nvSpPr>
        <p:spPr/>
        <p:txBody>
          <a:bodyPr/>
          <a:lstStyle/>
          <a:p>
            <a:r>
              <a:rPr lang="en-US" dirty="0"/>
              <a:t>Adding numbers with gates</a:t>
            </a:r>
          </a:p>
        </p:txBody>
      </p:sp>
      <p:sp>
        <p:nvSpPr>
          <p:cNvPr id="3" name="Text Placeholder 2">
            <a:extLst>
              <a:ext uri="{FF2B5EF4-FFF2-40B4-BE49-F238E27FC236}">
                <a16:creationId xmlns:a16="http://schemas.microsoft.com/office/drawing/2014/main" id="{62C3BA36-71B0-CA5E-CC16-CA8A271A09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193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Representing Larger Numbers with 0's and 1's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4351338"/>
          </a:xfrm>
        </p:spPr>
        <p:txBody>
          <a:bodyPr/>
          <a:lstStyle/>
          <a:p>
            <a:r>
              <a:rPr lang="en-US" dirty="0"/>
              <a:t>If we are going to do significant computations, we will need a way to represent numbers as electrical values</a:t>
            </a:r>
          </a:p>
          <a:p>
            <a:r>
              <a:rPr lang="en-US" dirty="0"/>
              <a:t>The answer is Base-2 numbers</a:t>
            </a:r>
          </a:p>
          <a:p>
            <a:r>
              <a:rPr lang="en-US" dirty="0"/>
              <a:t>"Normal" numbers are Base-10</a:t>
            </a:r>
          </a:p>
          <a:p>
            <a:r>
              <a:rPr lang="en-US" dirty="0"/>
              <a:t>We know the place values of Base-10 numbers</a:t>
            </a:r>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970318"/>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Base-8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456</a:t>
            </a:r>
            <a:r>
              <a:rPr lang="en-US" b="1" baseline="-25000" dirty="0">
                <a:latin typeface="Courier New" panose="02070309020205020404" pitchFamily="49" charset="0"/>
                <a:cs typeface="Courier New" panose="02070309020205020404" pitchFamily="49" charset="0"/>
              </a:rPr>
              <a:t>8</a:t>
            </a:r>
            <a:r>
              <a:rPr lang="en-US" b="1" dirty="0">
                <a:latin typeface="Courier New" panose="02070309020205020404" pitchFamily="49" charset="0"/>
                <a:cs typeface="Courier New" panose="02070309020205020404" pitchFamily="49" charset="0"/>
              </a:rPr>
              <a:t> = 4 x 8</a:t>
            </a:r>
            <a:r>
              <a:rPr lang="en-US" sz="1600"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+ 5 * 8</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+ 6 * 8</a:t>
            </a:r>
            <a:r>
              <a:rPr lang="en-US" b="1" baseline="30000" dirty="0">
                <a:latin typeface="Courier New" panose="02070309020205020404" pitchFamily="49" charset="0"/>
                <a:cs typeface="Courier New" panose="02070309020205020404" pitchFamily="49" charset="0"/>
              </a:rPr>
              <a:t>0</a:t>
            </a:r>
          </a:p>
          <a:p>
            <a:r>
              <a:rPr lang="en-US" b="1" dirty="0">
                <a:latin typeface="Courier New" panose="02070309020205020404" pitchFamily="49" charset="0"/>
                <a:cs typeface="Courier New" panose="02070309020205020404" pitchFamily="49" charset="0"/>
              </a:rPr>
              <a:t>     = 4 * 64 + 5 * 8 + 6 * 1 = 17410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Base-2</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1011</a:t>
            </a:r>
            <a:r>
              <a:rPr lang="en-US" b="1" baseline="-25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3</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+ 1*2</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8 + 2 + 1 = 1110</a:t>
            </a:r>
          </a:p>
        </p:txBody>
      </p:sp>
    </p:spTree>
    <p:extLst>
      <p:ext uri="{BB962C8B-B14F-4D97-AF65-F5344CB8AC3E}">
        <p14:creationId xmlns:p14="http://schemas.microsoft.com/office/powerpoint/2010/main" val="23686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C2CED977-85AF-6A96-208C-3C030F8EBBF6}"/>
              </a:ext>
            </a:extLst>
          </p:cNvPr>
          <p:cNvGraphicFramePr>
            <a:graphicFrameLocks noGrp="1"/>
          </p:cNvGraphicFramePr>
          <p:nvPr>
            <p:extLst>
              <p:ext uri="{D42A27DB-BD31-4B8C-83A1-F6EECF244321}">
                <p14:modId xmlns:p14="http://schemas.microsoft.com/office/powerpoint/2010/main" val="2436198761"/>
              </p:ext>
            </p:extLst>
          </p:nvPr>
        </p:nvGraphicFramePr>
        <p:xfrm>
          <a:off x="7907479" y="1783080"/>
          <a:ext cx="2919848"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459924">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ct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ct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ct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ct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ct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ct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B08F91BF-28AC-078C-2F14-3B3D422B07D5}"/>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504141" y="3356263"/>
            <a:ext cx="1720343" cy="646331"/>
          </a:xfrm>
          <a:prstGeom prst="rect">
            <a:avLst/>
          </a:prstGeom>
          <a:noFill/>
        </p:spPr>
        <p:txBody>
          <a:bodyPr wrap="none" rtlCol="0">
            <a:spAutoFit/>
          </a:bodyPr>
          <a:lstStyle/>
          <a:p>
            <a:r>
              <a:rPr lang="en-US" sz="3600" dirty="0">
                <a:solidFill>
                  <a:srgbClr val="FF0000"/>
                </a:solidFill>
              </a:rPr>
              <a:t>4    2    1</a:t>
            </a:r>
          </a:p>
        </p:txBody>
      </p:sp>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8D77-2F3E-8646-2661-53498CC82DBA}"/>
              </a:ext>
            </a:extLst>
          </p:cNvPr>
          <p:cNvSpPr>
            <a:spLocks noGrp="1"/>
          </p:cNvSpPr>
          <p:nvPr>
            <p:ph type="title"/>
          </p:nvPr>
        </p:nvSpPr>
        <p:spPr/>
        <p:txBody>
          <a:bodyPr/>
          <a:lstStyle/>
          <a:p>
            <a:r>
              <a:rPr lang="en-US" dirty="0"/>
              <a:t>Nixie Tubes – Binary to Decimal Display</a:t>
            </a:r>
          </a:p>
        </p:txBody>
      </p:sp>
      <p:pic>
        <p:nvPicPr>
          <p:cNvPr id="5" name="Picture 4" descr="A Nixie clock with six tubes displaying 11:26:25 in a soft orange glowing curved wire numbers in the tubes.">
            <a:extLst>
              <a:ext uri="{FF2B5EF4-FFF2-40B4-BE49-F238E27FC236}">
                <a16:creationId xmlns:a16="http://schemas.microsoft.com/office/drawing/2014/main" id="{E9F1754E-9582-AC56-8C62-4201EC5183D9}"/>
              </a:ext>
            </a:extLst>
          </p:cNvPr>
          <p:cNvPicPr>
            <a:picLocks noChangeAspect="1"/>
          </p:cNvPicPr>
          <p:nvPr/>
        </p:nvPicPr>
        <p:blipFill>
          <a:blip r:embed="rId2"/>
          <a:stretch>
            <a:fillRect/>
          </a:stretch>
        </p:blipFill>
        <p:spPr>
          <a:xfrm>
            <a:off x="6966876" y="1922342"/>
            <a:ext cx="3756838" cy="2817628"/>
          </a:xfrm>
          <a:prstGeom prst="rect">
            <a:avLst/>
          </a:prstGeom>
        </p:spPr>
      </p:pic>
      <p:pic>
        <p:nvPicPr>
          <p:cNvPr id="7" name="Picture 6" descr="A diagram of a clock&#10;&#10;AI-generated content may be incorrect.">
            <a:extLst>
              <a:ext uri="{FF2B5EF4-FFF2-40B4-BE49-F238E27FC236}">
                <a16:creationId xmlns:a16="http://schemas.microsoft.com/office/drawing/2014/main" id="{9B643B48-803E-E846-5170-40276B3772F0}"/>
              </a:ext>
            </a:extLst>
          </p:cNvPr>
          <p:cNvPicPr>
            <a:picLocks noChangeAspect="1"/>
          </p:cNvPicPr>
          <p:nvPr/>
        </p:nvPicPr>
        <p:blipFill>
          <a:blip r:embed="rId3"/>
          <a:stretch>
            <a:fillRect/>
          </a:stretch>
        </p:blipFill>
        <p:spPr>
          <a:xfrm>
            <a:off x="1468286" y="1860069"/>
            <a:ext cx="2819400" cy="2247900"/>
          </a:xfrm>
          <a:prstGeom prst="rect">
            <a:avLst/>
          </a:prstGeom>
        </p:spPr>
      </p:pic>
      <p:sp>
        <p:nvSpPr>
          <p:cNvPr id="8" name="TextBox 7">
            <a:extLst>
              <a:ext uri="{FF2B5EF4-FFF2-40B4-BE49-F238E27FC236}">
                <a16:creationId xmlns:a16="http://schemas.microsoft.com/office/drawing/2014/main" id="{8BB530DA-86B6-299F-3A6B-CD344253B7BE}"/>
              </a:ext>
            </a:extLst>
          </p:cNvPr>
          <p:cNvSpPr txBox="1"/>
          <p:nvPr/>
        </p:nvSpPr>
        <p:spPr>
          <a:xfrm>
            <a:off x="2504270" y="4727284"/>
            <a:ext cx="3504486" cy="923330"/>
          </a:xfrm>
          <a:prstGeom prst="rect">
            <a:avLst/>
          </a:prstGeom>
          <a:noFill/>
        </p:spPr>
        <p:txBody>
          <a:bodyPr wrap="none" rtlCol="0">
            <a:spAutoFit/>
          </a:bodyPr>
          <a:lstStyle/>
          <a:p>
            <a:r>
              <a:rPr lang="en-US" sz="5400" dirty="0"/>
              <a:t>1  1  0   =   6</a:t>
            </a:r>
          </a:p>
        </p:txBody>
      </p:sp>
      <p:sp>
        <p:nvSpPr>
          <p:cNvPr id="9" name="TextBox 8">
            <a:extLst>
              <a:ext uri="{FF2B5EF4-FFF2-40B4-BE49-F238E27FC236}">
                <a16:creationId xmlns:a16="http://schemas.microsoft.com/office/drawing/2014/main" id="{744C986F-CCBA-3C0F-A65C-637923741A90}"/>
              </a:ext>
            </a:extLst>
          </p:cNvPr>
          <p:cNvSpPr txBox="1"/>
          <p:nvPr/>
        </p:nvSpPr>
        <p:spPr>
          <a:xfrm>
            <a:off x="2567343" y="4107969"/>
            <a:ext cx="1720343" cy="646331"/>
          </a:xfrm>
          <a:prstGeom prst="rect">
            <a:avLst/>
          </a:prstGeom>
          <a:noFill/>
        </p:spPr>
        <p:txBody>
          <a:bodyPr wrap="none" rtlCol="0">
            <a:spAutoFit/>
          </a:bodyPr>
          <a:lstStyle/>
          <a:p>
            <a:r>
              <a:rPr lang="en-US" sz="3600" dirty="0">
                <a:solidFill>
                  <a:srgbClr val="FF0000"/>
                </a:solidFill>
              </a:rPr>
              <a:t>4    2    1</a:t>
            </a:r>
          </a:p>
        </p:txBody>
      </p:sp>
      <p:sp>
        <p:nvSpPr>
          <p:cNvPr id="11" name="TextBox 10">
            <a:extLst>
              <a:ext uri="{FF2B5EF4-FFF2-40B4-BE49-F238E27FC236}">
                <a16:creationId xmlns:a16="http://schemas.microsoft.com/office/drawing/2014/main" id="{D2D91DD7-7BC1-2718-850F-5BBCD34EF0E6}"/>
              </a:ext>
            </a:extLst>
          </p:cNvPr>
          <p:cNvSpPr txBox="1"/>
          <p:nvPr/>
        </p:nvSpPr>
        <p:spPr>
          <a:xfrm>
            <a:off x="6895573" y="4971624"/>
            <a:ext cx="4383911"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Nixie_tube</a:t>
            </a:r>
            <a:endParaRPr lang="en-US" dirty="0"/>
          </a:p>
        </p:txBody>
      </p:sp>
    </p:spTree>
    <p:extLst>
      <p:ext uri="{BB962C8B-B14F-4D97-AF65-F5344CB8AC3E}">
        <p14:creationId xmlns:p14="http://schemas.microsoft.com/office/powerpoint/2010/main" val="6869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99C-6C95-56C5-3995-380279FE9040}"/>
              </a:ext>
            </a:extLst>
          </p:cNvPr>
          <p:cNvSpPr>
            <a:spLocks noGrp="1"/>
          </p:cNvSpPr>
          <p:nvPr>
            <p:ph type="title"/>
          </p:nvPr>
        </p:nvSpPr>
        <p:spPr/>
        <p:txBody>
          <a:bodyPr/>
          <a:lstStyle/>
          <a:p>
            <a:r>
              <a:rPr lang="en-US" dirty="0"/>
              <a:t>Base-2 Math</a:t>
            </a:r>
          </a:p>
        </p:txBody>
      </p:sp>
      <p:grpSp>
        <p:nvGrpSpPr>
          <p:cNvPr id="15" name="Group 14">
            <a:extLst>
              <a:ext uri="{FF2B5EF4-FFF2-40B4-BE49-F238E27FC236}">
                <a16:creationId xmlns:a16="http://schemas.microsoft.com/office/drawing/2014/main" id="{A5E0BE59-44AB-E055-0D63-186ECC81F6BB}"/>
              </a:ext>
            </a:extLst>
          </p:cNvPr>
          <p:cNvGrpSpPr/>
          <p:nvPr/>
        </p:nvGrpSpPr>
        <p:grpSpPr>
          <a:xfrm>
            <a:off x="1316065" y="2044005"/>
            <a:ext cx="2649879" cy="1384995"/>
            <a:chOff x="1316065" y="2044005"/>
            <a:chExt cx="2649879" cy="1384995"/>
          </a:xfrm>
        </p:grpSpPr>
        <p:sp>
          <p:nvSpPr>
            <p:cNvPr id="5" name="TextBox 4">
              <a:extLst>
                <a:ext uri="{FF2B5EF4-FFF2-40B4-BE49-F238E27FC236}">
                  <a16:creationId xmlns:a16="http://schemas.microsoft.com/office/drawing/2014/main" id="{14251A14-7EE8-52E7-F705-72FDD3F4F363}"/>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0436989F-26E3-110A-1FBF-DCA8A5521924}"/>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F9ADFB-CC35-7D82-A8AF-EC2CA3D0EB5C}"/>
              </a:ext>
            </a:extLst>
          </p:cNvPr>
          <p:cNvGrpSpPr/>
          <p:nvPr/>
        </p:nvGrpSpPr>
        <p:grpSpPr>
          <a:xfrm>
            <a:off x="4647600" y="2089089"/>
            <a:ext cx="2649879" cy="1384995"/>
            <a:chOff x="1316065" y="2044005"/>
            <a:chExt cx="2649879" cy="1384995"/>
          </a:xfrm>
        </p:grpSpPr>
        <p:sp>
          <p:nvSpPr>
            <p:cNvPr id="17" name="TextBox 16">
              <a:extLst>
                <a:ext uri="{FF2B5EF4-FFF2-40B4-BE49-F238E27FC236}">
                  <a16:creationId xmlns:a16="http://schemas.microsoft.com/office/drawing/2014/main" id="{770BE1BA-0C5F-BA2F-E156-1B591A9BA107}"/>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(2)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(4)</a:t>
              </a:r>
            </a:p>
          </p:txBody>
        </p:sp>
        <p:cxnSp>
          <p:nvCxnSpPr>
            <p:cNvPr id="18" name="Straight Connector 17">
              <a:extLst>
                <a:ext uri="{FF2B5EF4-FFF2-40B4-BE49-F238E27FC236}">
                  <a16:creationId xmlns:a16="http://schemas.microsoft.com/office/drawing/2014/main" id="{0D7006CC-5116-558A-A6B3-CE47BBC1397E}"/>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12D221-22AF-36A7-93AE-92848DF171CA}"/>
              </a:ext>
            </a:extLst>
          </p:cNvPr>
          <p:cNvGrpSpPr/>
          <p:nvPr/>
        </p:nvGrpSpPr>
        <p:grpSpPr>
          <a:xfrm>
            <a:off x="8261500" y="2044005"/>
            <a:ext cx="2649879" cy="1384995"/>
            <a:chOff x="1316065" y="2044005"/>
            <a:chExt cx="2649879" cy="1384995"/>
          </a:xfrm>
        </p:grpSpPr>
        <p:sp>
          <p:nvSpPr>
            <p:cNvPr id="23" name="TextBox 22">
              <a:extLst>
                <a:ext uri="{FF2B5EF4-FFF2-40B4-BE49-F238E27FC236}">
                  <a16:creationId xmlns:a16="http://schemas.microsoft.com/office/drawing/2014/main" id="{E9EAA71D-E274-1938-9BC0-9189BF3D52C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0 (4)   </a:t>
              </a:r>
            </a:p>
            <a:p>
              <a:r>
                <a:rPr lang="en-US" sz="2800" dirty="0">
                  <a:latin typeface="Courier New" panose="02070309020205020404" pitchFamily="49" charset="0"/>
                  <a:cs typeface="Courier New" panose="02070309020205020404" pitchFamily="49" charset="0"/>
                </a:rPr>
                <a:t>+ 1 0 0 (4)</a:t>
              </a:r>
            </a:p>
            <a:p>
              <a:r>
                <a:rPr lang="en-US" sz="2800" dirty="0">
                  <a:latin typeface="Courier New" panose="02070309020205020404" pitchFamily="49" charset="0"/>
                  <a:cs typeface="Courier New" panose="02070309020205020404" pitchFamily="49" charset="0"/>
                </a:rPr>
                <a:t>1 0 0 0 (8)</a:t>
              </a:r>
            </a:p>
          </p:txBody>
        </p:sp>
        <p:cxnSp>
          <p:nvCxnSpPr>
            <p:cNvPr id="24" name="Straight Connector 23">
              <a:extLst>
                <a:ext uri="{FF2B5EF4-FFF2-40B4-BE49-F238E27FC236}">
                  <a16:creationId xmlns:a16="http://schemas.microsoft.com/office/drawing/2014/main" id="{2A7C86BD-E391-5C58-3099-0B8DB1177CD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9C24AA5-2895-86A8-63CD-10781683FEB0}"/>
              </a:ext>
            </a:extLst>
          </p:cNvPr>
          <p:cNvGrpSpPr/>
          <p:nvPr/>
        </p:nvGrpSpPr>
        <p:grpSpPr>
          <a:xfrm>
            <a:off x="1206196" y="3850104"/>
            <a:ext cx="2649879" cy="1384995"/>
            <a:chOff x="1316065" y="2044005"/>
            <a:chExt cx="2649879" cy="1384995"/>
          </a:xfrm>
        </p:grpSpPr>
        <p:sp>
          <p:nvSpPr>
            <p:cNvPr id="26" name="TextBox 25">
              <a:extLst>
                <a:ext uri="{FF2B5EF4-FFF2-40B4-BE49-F238E27FC236}">
                  <a16:creationId xmlns:a16="http://schemas.microsoft.com/office/drawing/2014/main" id="{CE844762-7316-E0D5-4382-325196B49B6E}"/>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(3)</a:t>
              </a:r>
            </a:p>
            <a:p>
              <a:r>
                <a:rPr lang="en-US" sz="2800" dirty="0">
                  <a:latin typeface="Courier New" panose="02070309020205020404" pitchFamily="49" charset="0"/>
                  <a:cs typeface="Courier New" panose="02070309020205020404" pitchFamily="49" charset="0"/>
                </a:rPr>
                <a:t>  1 0 0 (4)</a:t>
              </a:r>
            </a:p>
          </p:txBody>
        </p:sp>
        <p:cxnSp>
          <p:nvCxnSpPr>
            <p:cNvPr id="27" name="Straight Connector 26">
              <a:extLst>
                <a:ext uri="{FF2B5EF4-FFF2-40B4-BE49-F238E27FC236}">
                  <a16:creationId xmlns:a16="http://schemas.microsoft.com/office/drawing/2014/main" id="{6416A0CE-F190-CEF4-2062-FEC60F157E8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38E1751-C10E-8CDF-F074-B8BF003A2AEA}"/>
              </a:ext>
            </a:extLst>
          </p:cNvPr>
          <p:cNvGrpSpPr/>
          <p:nvPr/>
        </p:nvGrpSpPr>
        <p:grpSpPr>
          <a:xfrm>
            <a:off x="4647600" y="3901831"/>
            <a:ext cx="2649879" cy="1384995"/>
            <a:chOff x="1316065" y="2044005"/>
            <a:chExt cx="2649879" cy="1384995"/>
          </a:xfrm>
        </p:grpSpPr>
        <p:sp>
          <p:nvSpPr>
            <p:cNvPr id="29" name="TextBox 28">
              <a:extLst>
                <a:ext uri="{FF2B5EF4-FFF2-40B4-BE49-F238E27FC236}">
                  <a16:creationId xmlns:a16="http://schemas.microsoft.com/office/drawing/2014/main" id="{8CEBF8CC-6ED2-9A22-3EA5-6B51BF177E96}"/>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(5)</a:t>
              </a:r>
            </a:p>
          </p:txBody>
        </p:sp>
        <p:cxnSp>
          <p:nvCxnSpPr>
            <p:cNvPr id="30" name="Straight Connector 29">
              <a:extLst>
                <a:ext uri="{FF2B5EF4-FFF2-40B4-BE49-F238E27FC236}">
                  <a16:creationId xmlns:a16="http://schemas.microsoft.com/office/drawing/2014/main" id="{378D5904-76EC-98CD-9E3C-6F50DA01EC2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18A34A4-15EE-124F-9D70-E87D94A77DDC}"/>
              </a:ext>
            </a:extLst>
          </p:cNvPr>
          <p:cNvGrpSpPr/>
          <p:nvPr/>
        </p:nvGrpSpPr>
        <p:grpSpPr>
          <a:xfrm>
            <a:off x="8261500" y="3925650"/>
            <a:ext cx="2649879" cy="1384995"/>
            <a:chOff x="1316065" y="2044005"/>
            <a:chExt cx="2649879" cy="1384995"/>
          </a:xfrm>
        </p:grpSpPr>
        <p:sp>
          <p:nvSpPr>
            <p:cNvPr id="32" name="TextBox 31">
              <a:extLst>
                <a:ext uri="{FF2B5EF4-FFF2-40B4-BE49-F238E27FC236}">
                  <a16:creationId xmlns:a16="http://schemas.microsoft.com/office/drawing/2014/main" id="{4CB411A1-522E-FA4E-844D-DD15037660A2}"/>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1 (7)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1 0 0 0 (8)</a:t>
              </a:r>
            </a:p>
          </p:txBody>
        </p:sp>
        <p:cxnSp>
          <p:nvCxnSpPr>
            <p:cNvPr id="33" name="Straight Connector 32">
              <a:extLst>
                <a:ext uri="{FF2B5EF4-FFF2-40B4-BE49-F238E27FC236}">
                  <a16:creationId xmlns:a16="http://schemas.microsoft.com/office/drawing/2014/main" id="{5EF9CAD8-8958-AC2E-A6A0-7AC1DE32294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76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FE71-3142-04BF-4704-DCCBA7D01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11E7-7D9B-983E-D314-6B4E91743ED3}"/>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ECE94E75-F52C-A814-689C-EBA516D7429C}"/>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a:extLst>
              <a:ext uri="{FF2B5EF4-FFF2-40B4-BE49-F238E27FC236}">
                <a16:creationId xmlns:a16="http://schemas.microsoft.com/office/drawing/2014/main" id="{8ECBBF78-2F4E-1764-19F5-ED030235C478}"/>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E991B69D-A937-EB39-5B87-CCF74E9C0718}"/>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C189F9-DAF6-A545-9797-7D205274EFA2}"/>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664E71-2A04-1BB3-D47D-EA2801497243}"/>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D98C79-1C45-071C-84EC-B3C1B09D2DED}"/>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7CB2F-2A53-934D-14EF-83FC6283D0E8}"/>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C8BE1FF-129B-6824-B2F7-D005954E48CA}"/>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0FCB1E77-884F-AB52-9044-4718B3E4ACEC}"/>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2E079417-CDC2-EB63-5968-B54A6E616ECC}"/>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A03DDDEF-5D10-5850-F094-79A560CA4C54}"/>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20" name="Picture 19" descr="A diagram of a block diagram&#10;&#10;AI-generated content may be incorrect.">
            <a:extLst>
              <a:ext uri="{FF2B5EF4-FFF2-40B4-BE49-F238E27FC236}">
                <a16:creationId xmlns:a16="http://schemas.microsoft.com/office/drawing/2014/main" id="{027B04B7-03B2-B44F-2702-69F482E5ED61}"/>
              </a:ext>
            </a:extLst>
          </p:cNvPr>
          <p:cNvPicPr>
            <a:picLocks noChangeAspect="1"/>
          </p:cNvPicPr>
          <p:nvPr/>
        </p:nvPicPr>
        <p:blipFill>
          <a:blip r:embed="rId2"/>
          <a:stretch>
            <a:fillRect/>
          </a:stretch>
        </p:blipFill>
        <p:spPr>
          <a:xfrm>
            <a:off x="8372475" y="441140"/>
            <a:ext cx="2599592" cy="1838205"/>
          </a:xfrm>
          <a:prstGeom prst="rect">
            <a:avLst/>
          </a:prstGeom>
        </p:spPr>
      </p:pic>
      <p:sp>
        <p:nvSpPr>
          <p:cNvPr id="13" name="Right Arrow 12">
            <a:extLst>
              <a:ext uri="{FF2B5EF4-FFF2-40B4-BE49-F238E27FC236}">
                <a16:creationId xmlns:a16="http://schemas.microsoft.com/office/drawing/2014/main" id="{6F81018F-67A6-EE9C-3E6A-45CC69D70A49}"/>
              </a:ext>
            </a:extLst>
          </p:cNvPr>
          <p:cNvSpPr/>
          <p:nvPr/>
        </p:nvSpPr>
        <p:spPr>
          <a:xfrm rot="10800000">
            <a:off x="7486129" y="3651185"/>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78CE-A8F5-B87B-94F1-B73D7870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B33A-C166-DBF7-77B4-E54A136A846D}"/>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438B8258-A0F7-CCF5-3095-9809E4BD57E2}"/>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a:extLst>
              <a:ext uri="{FF2B5EF4-FFF2-40B4-BE49-F238E27FC236}">
                <a16:creationId xmlns:a16="http://schemas.microsoft.com/office/drawing/2014/main" id="{BB2F7FB1-2630-B027-FE03-65ADBFBA0AE3}"/>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37B20791-D9A4-E591-245E-BF0D5914C042}"/>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A78FE0-56C6-8EC0-6BD7-FAE255A7FA84}"/>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268341-4DD5-B2FC-1D0C-A73D6F20946E}"/>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CD613-4C7D-E120-825D-0909D4741553}"/>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221327-E7E9-FA3A-87C8-A73A234A1545}"/>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154BD559-E0DC-CC67-39BD-D8961D6454B6}"/>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708E57D-D2F6-24A4-5A7D-E1444CE9255F}"/>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9AC347B0-E1B1-D449-CC24-60E0E4090878}"/>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619A377F-D3AB-75AC-769D-53B431289D38}"/>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16" name="Picture 15" descr="A diagram of a block diagram&#10;&#10;AI-generated content may be incorrect.">
            <a:extLst>
              <a:ext uri="{FF2B5EF4-FFF2-40B4-BE49-F238E27FC236}">
                <a16:creationId xmlns:a16="http://schemas.microsoft.com/office/drawing/2014/main" id="{FA92C6CF-7115-0886-567D-51CB83BF4EBC}"/>
              </a:ext>
            </a:extLst>
          </p:cNvPr>
          <p:cNvPicPr>
            <a:picLocks noChangeAspect="1"/>
          </p:cNvPicPr>
          <p:nvPr/>
        </p:nvPicPr>
        <p:blipFill>
          <a:blip r:embed="rId2"/>
          <a:stretch>
            <a:fillRect/>
          </a:stretch>
        </p:blipFill>
        <p:spPr>
          <a:xfrm>
            <a:off x="8519436" y="4212286"/>
            <a:ext cx="2632223" cy="1870836"/>
          </a:xfrm>
          <a:prstGeom prst="rect">
            <a:avLst/>
          </a:prstGeom>
        </p:spPr>
      </p:pic>
      <p:pic>
        <p:nvPicPr>
          <p:cNvPr id="18" name="Picture 17" descr="A diagram of a block diagram&#10;&#10;AI-generated content may be incorrect.">
            <a:extLst>
              <a:ext uri="{FF2B5EF4-FFF2-40B4-BE49-F238E27FC236}">
                <a16:creationId xmlns:a16="http://schemas.microsoft.com/office/drawing/2014/main" id="{2D528BDB-B79E-5848-EB70-6BF358D6E4CC}"/>
              </a:ext>
            </a:extLst>
          </p:cNvPr>
          <p:cNvPicPr>
            <a:picLocks noChangeAspect="1"/>
          </p:cNvPicPr>
          <p:nvPr/>
        </p:nvPicPr>
        <p:blipFill>
          <a:blip r:embed="rId3"/>
          <a:stretch>
            <a:fillRect/>
          </a:stretch>
        </p:blipFill>
        <p:spPr>
          <a:xfrm>
            <a:off x="8334528" y="2234281"/>
            <a:ext cx="2817131" cy="1925221"/>
          </a:xfrm>
          <a:prstGeom prst="rect">
            <a:avLst/>
          </a:prstGeom>
        </p:spPr>
      </p:pic>
      <p:pic>
        <p:nvPicPr>
          <p:cNvPr id="20" name="Picture 19" descr="A diagram of a block diagram&#10;&#10;AI-generated content may be incorrect.">
            <a:extLst>
              <a:ext uri="{FF2B5EF4-FFF2-40B4-BE49-F238E27FC236}">
                <a16:creationId xmlns:a16="http://schemas.microsoft.com/office/drawing/2014/main" id="{74373276-84B3-9329-60D7-71C5995DC226}"/>
              </a:ext>
            </a:extLst>
          </p:cNvPr>
          <p:cNvPicPr>
            <a:picLocks noChangeAspect="1"/>
          </p:cNvPicPr>
          <p:nvPr/>
        </p:nvPicPr>
        <p:blipFill>
          <a:blip r:embed="rId4"/>
          <a:stretch>
            <a:fillRect/>
          </a:stretch>
        </p:blipFill>
        <p:spPr>
          <a:xfrm>
            <a:off x="8372475" y="441140"/>
            <a:ext cx="2599592" cy="1838205"/>
          </a:xfrm>
          <a:prstGeom prst="rect">
            <a:avLst/>
          </a:prstGeom>
        </p:spPr>
      </p:pic>
    </p:spTree>
    <p:extLst>
      <p:ext uri="{BB962C8B-B14F-4D97-AF65-F5344CB8AC3E}">
        <p14:creationId xmlns:p14="http://schemas.microsoft.com/office/powerpoint/2010/main" val="227068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51-4581-0ECE-5661-6B0561074F4C}"/>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A79AAF78-E03F-9CA8-7596-8EFD26B3BE7F}"/>
              </a:ext>
            </a:extLst>
          </p:cNvPr>
          <p:cNvSpPr>
            <a:spLocks noGrp="1"/>
          </p:cNvSpPr>
          <p:nvPr>
            <p:ph idx="1"/>
          </p:nvPr>
        </p:nvSpPr>
        <p:spPr>
          <a:xfrm>
            <a:off x="838200" y="1825625"/>
            <a:ext cx="5722088" cy="876093"/>
          </a:xfrm>
        </p:spPr>
        <p:txBody>
          <a:bodyPr/>
          <a:lstStyle/>
          <a:p>
            <a:r>
              <a:rPr lang="en-US" dirty="0"/>
              <a:t>Adds three 0/1 numbers for a sum/carry between 0 and 3</a:t>
            </a:r>
          </a:p>
        </p:txBody>
      </p:sp>
      <p:graphicFrame>
        <p:nvGraphicFramePr>
          <p:cNvPr id="14" name="Table 13">
            <a:extLst>
              <a:ext uri="{FF2B5EF4-FFF2-40B4-BE49-F238E27FC236}">
                <a16:creationId xmlns:a16="http://schemas.microsoft.com/office/drawing/2014/main" id="{4D859CCF-363A-42EE-58C7-832294847FB1}"/>
              </a:ext>
            </a:extLst>
          </p:cNvPr>
          <p:cNvGraphicFramePr>
            <a:graphicFrameLocks noGrp="1"/>
          </p:cNvGraphicFramePr>
          <p:nvPr>
            <p:extLst>
              <p:ext uri="{D42A27DB-BD31-4B8C-83A1-F6EECF244321}">
                <p14:modId xmlns:p14="http://schemas.microsoft.com/office/powerpoint/2010/main" val="2822391022"/>
              </p:ext>
            </p:extLst>
          </p:nvPr>
        </p:nvGraphicFramePr>
        <p:xfrm>
          <a:off x="6613352" y="634325"/>
          <a:ext cx="3966865" cy="365248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3962693480"/>
                    </a:ext>
                  </a:extLst>
                </a:gridCol>
                <a:gridCol w="793373">
                  <a:extLst>
                    <a:ext uri="{9D8B030D-6E8A-4147-A177-3AD203B41FA5}">
                      <a16:colId xmlns:a16="http://schemas.microsoft.com/office/drawing/2014/main" val="4060998777"/>
                    </a:ext>
                  </a:extLst>
                </a:gridCol>
                <a:gridCol w="793373">
                  <a:extLst>
                    <a:ext uri="{9D8B030D-6E8A-4147-A177-3AD203B41FA5}">
                      <a16:colId xmlns:a16="http://schemas.microsoft.com/office/drawing/2014/main" val="2027693883"/>
                    </a:ext>
                  </a:extLst>
                </a:gridCol>
                <a:gridCol w="793373">
                  <a:extLst>
                    <a:ext uri="{9D8B030D-6E8A-4147-A177-3AD203B41FA5}">
                      <a16:colId xmlns:a16="http://schemas.microsoft.com/office/drawing/2014/main" val="3672328862"/>
                    </a:ext>
                  </a:extLst>
                </a:gridCol>
                <a:gridCol w="793373">
                  <a:extLst>
                    <a:ext uri="{9D8B030D-6E8A-4147-A177-3AD203B41FA5}">
                      <a16:colId xmlns:a16="http://schemas.microsoft.com/office/drawing/2014/main" val="4028710757"/>
                    </a:ext>
                  </a:extLst>
                </a:gridCol>
              </a:tblGrid>
              <a:tr h="376550">
                <a:tc>
                  <a:txBody>
                    <a:bodyPr/>
                    <a:lstStyle/>
                    <a:p>
                      <a:pPr algn="ctr"/>
                      <a:r>
                        <a:rPr lang="en-US" dirty="0"/>
                        <a:t>Carry in</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 Out</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209069286"/>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41330330"/>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124308213"/>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573200979"/>
                  </a:ext>
                </a:extLst>
              </a:tr>
            </a:tbl>
          </a:graphicData>
        </a:graphic>
      </p:graphicFrame>
      <p:grpSp>
        <p:nvGrpSpPr>
          <p:cNvPr id="23" name="Group 22">
            <a:extLst>
              <a:ext uri="{FF2B5EF4-FFF2-40B4-BE49-F238E27FC236}">
                <a16:creationId xmlns:a16="http://schemas.microsoft.com/office/drawing/2014/main" id="{8A2C3E97-0850-A6DA-EC87-31A9E58FC03B}"/>
              </a:ext>
            </a:extLst>
          </p:cNvPr>
          <p:cNvGrpSpPr/>
          <p:nvPr/>
        </p:nvGrpSpPr>
        <p:grpSpPr>
          <a:xfrm>
            <a:off x="4060352" y="4067411"/>
            <a:ext cx="2649879" cy="1815882"/>
            <a:chOff x="1316065" y="2044005"/>
            <a:chExt cx="2649879" cy="1815882"/>
          </a:xfrm>
        </p:grpSpPr>
        <p:sp>
          <p:nvSpPr>
            <p:cNvPr id="24" name="TextBox 23">
              <a:extLst>
                <a:ext uri="{FF2B5EF4-FFF2-40B4-BE49-F238E27FC236}">
                  <a16:creationId xmlns:a16="http://schemas.microsoft.com/office/drawing/2014/main" id="{6B16F051-F91F-7F67-4E15-C78C45959859}"/>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1 (3)</a:t>
              </a:r>
            </a:p>
          </p:txBody>
        </p:sp>
        <p:cxnSp>
          <p:nvCxnSpPr>
            <p:cNvPr id="25" name="Straight Connector 24">
              <a:extLst>
                <a:ext uri="{FF2B5EF4-FFF2-40B4-BE49-F238E27FC236}">
                  <a16:creationId xmlns:a16="http://schemas.microsoft.com/office/drawing/2014/main" id="{16CB8A5F-FE64-44CA-7B4D-234726BBFEF4}"/>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Right Arrow 26">
            <a:extLst>
              <a:ext uri="{FF2B5EF4-FFF2-40B4-BE49-F238E27FC236}">
                <a16:creationId xmlns:a16="http://schemas.microsoft.com/office/drawing/2014/main" id="{DDE57D7C-3E43-3C56-1F05-8C71A4253BD0}"/>
              </a:ext>
            </a:extLst>
          </p:cNvPr>
          <p:cNvSpPr/>
          <p:nvPr/>
        </p:nvSpPr>
        <p:spPr>
          <a:xfrm rot="10800000">
            <a:off x="10835385" y="3945212"/>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179D94-550F-27F2-262F-E77A0FA400B8}"/>
              </a:ext>
            </a:extLst>
          </p:cNvPr>
          <p:cNvSpPr/>
          <p:nvPr/>
        </p:nvSpPr>
        <p:spPr>
          <a:xfrm>
            <a:off x="1673570" y="3546749"/>
            <a:ext cx="999461" cy="1480112"/>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a:p>
            <a:pPr algn="ctr"/>
            <a:r>
              <a:rPr lang="en-US" dirty="0">
                <a:solidFill>
                  <a:schemeClr val="tx1"/>
                </a:solidFill>
              </a:rPr>
              <a:t>Adder</a:t>
            </a:r>
          </a:p>
        </p:txBody>
      </p:sp>
      <p:sp>
        <p:nvSpPr>
          <p:cNvPr id="29" name="Oval 28">
            <a:extLst>
              <a:ext uri="{FF2B5EF4-FFF2-40B4-BE49-F238E27FC236}">
                <a16:creationId xmlns:a16="http://schemas.microsoft.com/office/drawing/2014/main" id="{71E9A583-5951-0D17-92CB-2192CE372B72}"/>
              </a:ext>
            </a:extLst>
          </p:cNvPr>
          <p:cNvSpPr/>
          <p:nvPr/>
        </p:nvSpPr>
        <p:spPr>
          <a:xfrm>
            <a:off x="1549523" y="415812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9DA64-0C9F-F7A0-BD37-4A00274CC87E}"/>
              </a:ext>
            </a:extLst>
          </p:cNvPr>
          <p:cNvSpPr/>
          <p:nvPr/>
        </p:nvSpPr>
        <p:spPr>
          <a:xfrm>
            <a:off x="1549524" y="4560390"/>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08E786-F127-6506-ADC3-0B868C44EA69}"/>
              </a:ext>
            </a:extLst>
          </p:cNvPr>
          <p:cNvSpPr/>
          <p:nvPr/>
        </p:nvSpPr>
        <p:spPr>
          <a:xfrm>
            <a:off x="2657082" y="375763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70E6F8-E4EA-73D9-1345-7A7EE346381D}"/>
              </a:ext>
            </a:extLst>
          </p:cNvPr>
          <p:cNvSpPr/>
          <p:nvPr/>
        </p:nvSpPr>
        <p:spPr>
          <a:xfrm>
            <a:off x="2660626" y="4085486"/>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342B533-42E6-39A1-FA07-CD4CF39A14BA}"/>
              </a:ext>
            </a:extLst>
          </p:cNvPr>
          <p:cNvSpPr txBox="1"/>
          <p:nvPr/>
        </p:nvSpPr>
        <p:spPr>
          <a:xfrm>
            <a:off x="1127255" y="4028027"/>
            <a:ext cx="317716" cy="369332"/>
          </a:xfrm>
          <a:prstGeom prst="rect">
            <a:avLst/>
          </a:prstGeom>
          <a:noFill/>
        </p:spPr>
        <p:txBody>
          <a:bodyPr wrap="none" rtlCol="0">
            <a:spAutoFit/>
          </a:bodyPr>
          <a:lstStyle/>
          <a:p>
            <a:r>
              <a:rPr lang="en-US" dirty="0"/>
              <a:t>A</a:t>
            </a:r>
          </a:p>
        </p:txBody>
      </p:sp>
      <p:sp>
        <p:nvSpPr>
          <p:cNvPr id="34" name="TextBox 33">
            <a:extLst>
              <a:ext uri="{FF2B5EF4-FFF2-40B4-BE49-F238E27FC236}">
                <a16:creationId xmlns:a16="http://schemas.microsoft.com/office/drawing/2014/main" id="{53D6AEE3-53DA-23A3-C2B3-62FCB9413002}"/>
              </a:ext>
            </a:extLst>
          </p:cNvPr>
          <p:cNvSpPr txBox="1"/>
          <p:nvPr/>
        </p:nvSpPr>
        <p:spPr>
          <a:xfrm>
            <a:off x="1134344" y="4432448"/>
            <a:ext cx="317716"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3B225FED-6F55-05F2-BEDF-08A65EC74882}"/>
              </a:ext>
            </a:extLst>
          </p:cNvPr>
          <p:cNvSpPr txBox="1"/>
          <p:nvPr/>
        </p:nvSpPr>
        <p:spPr>
          <a:xfrm>
            <a:off x="2774039" y="3631451"/>
            <a:ext cx="635110" cy="369332"/>
          </a:xfrm>
          <a:prstGeom prst="rect">
            <a:avLst/>
          </a:prstGeom>
          <a:noFill/>
        </p:spPr>
        <p:txBody>
          <a:bodyPr wrap="none" rtlCol="0">
            <a:spAutoFit/>
          </a:bodyPr>
          <a:lstStyle/>
          <a:p>
            <a:r>
              <a:rPr lang="en-US" dirty="0"/>
              <a:t>SUM</a:t>
            </a:r>
          </a:p>
        </p:txBody>
      </p:sp>
      <p:sp>
        <p:nvSpPr>
          <p:cNvPr id="36" name="TextBox 35">
            <a:extLst>
              <a:ext uri="{FF2B5EF4-FFF2-40B4-BE49-F238E27FC236}">
                <a16:creationId xmlns:a16="http://schemas.microsoft.com/office/drawing/2014/main" id="{D3BBA025-B5F3-3BA2-EFE7-11984422B7C3}"/>
              </a:ext>
            </a:extLst>
          </p:cNvPr>
          <p:cNvSpPr txBox="1"/>
          <p:nvPr/>
        </p:nvSpPr>
        <p:spPr>
          <a:xfrm>
            <a:off x="2774039" y="3959298"/>
            <a:ext cx="1057854" cy="369332"/>
          </a:xfrm>
          <a:prstGeom prst="rect">
            <a:avLst/>
          </a:prstGeom>
          <a:noFill/>
        </p:spPr>
        <p:txBody>
          <a:bodyPr wrap="none" rtlCol="0">
            <a:spAutoFit/>
          </a:bodyPr>
          <a:lstStyle/>
          <a:p>
            <a:r>
              <a:rPr lang="en-US" dirty="0"/>
              <a:t>Carry out</a:t>
            </a:r>
          </a:p>
        </p:txBody>
      </p:sp>
      <p:sp>
        <p:nvSpPr>
          <p:cNvPr id="37" name="Oval 36">
            <a:extLst>
              <a:ext uri="{FF2B5EF4-FFF2-40B4-BE49-F238E27FC236}">
                <a16:creationId xmlns:a16="http://schemas.microsoft.com/office/drawing/2014/main" id="{874AACDD-5B7B-09F6-7920-C82BC84A95D2}"/>
              </a:ext>
            </a:extLst>
          </p:cNvPr>
          <p:cNvSpPr/>
          <p:nvPr/>
        </p:nvSpPr>
        <p:spPr>
          <a:xfrm>
            <a:off x="1553068" y="3766875"/>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81CCCD-3A9E-B3F7-2BE6-BC1C1DCBFD1F}"/>
              </a:ext>
            </a:extLst>
          </p:cNvPr>
          <p:cNvSpPr txBox="1"/>
          <p:nvPr/>
        </p:nvSpPr>
        <p:spPr>
          <a:xfrm>
            <a:off x="632734" y="3609829"/>
            <a:ext cx="916789" cy="369332"/>
          </a:xfrm>
          <a:prstGeom prst="rect">
            <a:avLst/>
          </a:prstGeom>
          <a:noFill/>
        </p:spPr>
        <p:txBody>
          <a:bodyPr wrap="none" rtlCol="0">
            <a:spAutoFit/>
          </a:bodyPr>
          <a:lstStyle/>
          <a:p>
            <a:r>
              <a:rPr lang="en-US" dirty="0"/>
              <a:t>Carry In</a:t>
            </a:r>
          </a:p>
        </p:txBody>
      </p:sp>
    </p:spTree>
    <p:extLst>
      <p:ext uri="{BB962C8B-B14F-4D97-AF65-F5344CB8AC3E}">
        <p14:creationId xmlns:p14="http://schemas.microsoft.com/office/powerpoint/2010/main" val="320132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Computer Architecture</a:t>
            </a:r>
          </a:p>
          <a:p>
            <a:r>
              <a:rPr lang="en-US" dirty="0"/>
              <a:t>What is a Central Processing Unit (CPU)</a:t>
            </a:r>
          </a:p>
          <a:p>
            <a:r>
              <a:rPr lang="en-US" dirty="0"/>
              <a:t>We can build VLSI chips with millions of transistors …</a:t>
            </a:r>
          </a:p>
          <a:p>
            <a:r>
              <a:rPr lang="en-US" dirty="0"/>
              <a:t>Start with gates - AND / OR / NOT / XOR …</a:t>
            </a:r>
          </a:p>
          <a:p>
            <a:r>
              <a:rPr lang="en-US" dirty="0"/>
              <a:t>Adding numbers with gates – half and full adders</a:t>
            </a:r>
          </a:p>
          <a:p>
            <a:r>
              <a:rPr lang="en-US" dirty="0"/>
              <a:t>Number representation – Base 2 and Base 10 (hexadecimal)</a:t>
            </a:r>
          </a:p>
          <a:p>
            <a:r>
              <a:rPr lang="en-US" dirty="0"/>
              <a:t>Storing data with gates – Latches and Flip-Flops</a:t>
            </a:r>
          </a:p>
          <a:p>
            <a:r>
              <a:rPr lang="en-US" dirty="0"/>
              <a:t>Speed / Delay / Clocks</a:t>
            </a:r>
          </a:p>
          <a:p>
            <a:r>
              <a:rPr lang="en-US" dirty="0"/>
              <a:t>Programming with gates – machine code (0's and 1's)</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865-03C2-2157-8B37-8C9B9853D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1929B-0CED-070D-DBFC-5EA7BB174144}"/>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2185FA46-4DED-5280-DD74-50DF72BFF6D7}"/>
              </a:ext>
            </a:extLst>
          </p:cNvPr>
          <p:cNvSpPr>
            <a:spLocks noGrp="1"/>
          </p:cNvSpPr>
          <p:nvPr>
            <p:ph idx="1"/>
          </p:nvPr>
        </p:nvSpPr>
        <p:spPr>
          <a:xfrm>
            <a:off x="838199" y="1825625"/>
            <a:ext cx="11835809" cy="876093"/>
          </a:xfrm>
        </p:spPr>
        <p:txBody>
          <a:bodyPr/>
          <a:lstStyle/>
          <a:p>
            <a:r>
              <a:rPr lang="en-US" dirty="0"/>
              <a:t>Adds three 0/1 numbers for a sum/carry between 0 and 3</a:t>
            </a:r>
          </a:p>
        </p:txBody>
      </p:sp>
      <p:pic>
        <p:nvPicPr>
          <p:cNvPr id="4" name="Picture 3" descr="A diagram of a circuit&#10;&#10;AI-generated content may be incorrect.">
            <a:extLst>
              <a:ext uri="{FF2B5EF4-FFF2-40B4-BE49-F238E27FC236}">
                <a16:creationId xmlns:a16="http://schemas.microsoft.com/office/drawing/2014/main" id="{9D50A7B7-FB2E-3895-6EA5-9197E3B4F088}"/>
              </a:ext>
            </a:extLst>
          </p:cNvPr>
          <p:cNvPicPr>
            <a:picLocks noChangeAspect="1"/>
          </p:cNvPicPr>
          <p:nvPr/>
        </p:nvPicPr>
        <p:blipFill>
          <a:blip r:embed="rId2"/>
          <a:srcRect r="8597" b="22680"/>
          <a:stretch/>
        </p:blipFill>
        <p:spPr>
          <a:xfrm>
            <a:off x="511922" y="2836655"/>
            <a:ext cx="6686320" cy="2798601"/>
          </a:xfrm>
          <a:prstGeom prst="rect">
            <a:avLst/>
          </a:prstGeom>
        </p:spPr>
      </p:pic>
      <p:grpSp>
        <p:nvGrpSpPr>
          <p:cNvPr id="5" name="Group 4">
            <a:extLst>
              <a:ext uri="{FF2B5EF4-FFF2-40B4-BE49-F238E27FC236}">
                <a16:creationId xmlns:a16="http://schemas.microsoft.com/office/drawing/2014/main" id="{DB80E7FE-A59C-68D7-C0E1-97EBDAA7668F}"/>
              </a:ext>
            </a:extLst>
          </p:cNvPr>
          <p:cNvGrpSpPr/>
          <p:nvPr/>
        </p:nvGrpSpPr>
        <p:grpSpPr>
          <a:xfrm>
            <a:off x="8579189" y="3238072"/>
            <a:ext cx="2649879" cy="1815882"/>
            <a:chOff x="1316065" y="2044005"/>
            <a:chExt cx="2649879" cy="1815882"/>
          </a:xfrm>
        </p:grpSpPr>
        <p:sp>
          <p:nvSpPr>
            <p:cNvPr id="6" name="TextBox 5">
              <a:extLst>
                <a:ext uri="{FF2B5EF4-FFF2-40B4-BE49-F238E27FC236}">
                  <a16:creationId xmlns:a16="http://schemas.microsoft.com/office/drawing/2014/main" id="{BC5FF984-F439-D269-A6F3-D981E5ED720C}"/>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0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E56DCE5A-50AC-4461-B4F6-A60BDF93D75B}"/>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2998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78D9-D6CA-08E6-1D81-FDA59346EAE8}"/>
              </a:ext>
            </a:extLst>
          </p:cNvPr>
          <p:cNvSpPr>
            <a:spLocks noGrp="1"/>
          </p:cNvSpPr>
          <p:nvPr>
            <p:ph type="title"/>
          </p:nvPr>
        </p:nvSpPr>
        <p:spPr/>
        <p:txBody>
          <a:bodyPr/>
          <a:lstStyle/>
          <a:p>
            <a:r>
              <a:rPr lang="en-US" dirty="0"/>
              <a:t>Chaining full adders</a:t>
            </a:r>
          </a:p>
        </p:txBody>
      </p:sp>
      <p:pic>
        <p:nvPicPr>
          <p:cNvPr id="5" name="Picture 4" descr="A diagram of a circuit&#10;&#10;AI-generated content may be incorrect.">
            <a:extLst>
              <a:ext uri="{FF2B5EF4-FFF2-40B4-BE49-F238E27FC236}">
                <a16:creationId xmlns:a16="http://schemas.microsoft.com/office/drawing/2014/main" id="{8E12A87D-CDFE-025E-2771-BAAD59D27117}"/>
              </a:ext>
            </a:extLst>
          </p:cNvPr>
          <p:cNvPicPr>
            <a:picLocks noChangeAspect="1"/>
          </p:cNvPicPr>
          <p:nvPr/>
        </p:nvPicPr>
        <p:blipFill>
          <a:blip r:embed="rId2"/>
          <a:stretch>
            <a:fillRect/>
          </a:stretch>
        </p:blipFill>
        <p:spPr>
          <a:xfrm>
            <a:off x="3947338" y="1690688"/>
            <a:ext cx="7772400" cy="3949083"/>
          </a:xfrm>
          <a:prstGeom prst="rect">
            <a:avLst/>
          </a:prstGeom>
        </p:spPr>
      </p:pic>
      <p:grpSp>
        <p:nvGrpSpPr>
          <p:cNvPr id="6" name="Group 5">
            <a:extLst>
              <a:ext uri="{FF2B5EF4-FFF2-40B4-BE49-F238E27FC236}">
                <a16:creationId xmlns:a16="http://schemas.microsoft.com/office/drawing/2014/main" id="{3758D375-2B06-D7D4-7BFE-2CBB01C04462}"/>
              </a:ext>
            </a:extLst>
          </p:cNvPr>
          <p:cNvGrpSpPr/>
          <p:nvPr/>
        </p:nvGrpSpPr>
        <p:grpSpPr>
          <a:xfrm>
            <a:off x="733934" y="2972732"/>
            <a:ext cx="2649879" cy="1384995"/>
            <a:chOff x="1316065" y="2044005"/>
            <a:chExt cx="2649879" cy="1384995"/>
          </a:xfrm>
        </p:grpSpPr>
        <p:sp>
          <p:nvSpPr>
            <p:cNvPr id="7" name="TextBox 6">
              <a:extLst>
                <a:ext uri="{FF2B5EF4-FFF2-40B4-BE49-F238E27FC236}">
                  <a16:creationId xmlns:a16="http://schemas.microsoft.com/office/drawing/2014/main" id="{2C52E513-E5DF-17BD-8D84-889FD41AAD2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0 1 0 (2) </a:t>
              </a:r>
            </a:p>
            <a:p>
              <a:r>
                <a:rPr lang="en-US" sz="2800" dirty="0">
                  <a:latin typeface="Courier New" panose="02070309020205020404" pitchFamily="49" charset="0"/>
                  <a:cs typeface="Courier New" panose="02070309020205020404" pitchFamily="49" charset="0"/>
                </a:rPr>
                <a:t>+ 1 0 1 (5)</a:t>
              </a:r>
            </a:p>
            <a:p>
              <a:r>
                <a:rPr lang="en-US" sz="2800" dirty="0">
                  <a:latin typeface="Courier New" panose="02070309020205020404" pitchFamily="49" charset="0"/>
                  <a:cs typeface="Courier New" panose="02070309020205020404" pitchFamily="49" charset="0"/>
                </a:rPr>
                <a:t>  1 1 1 (7)</a:t>
              </a:r>
            </a:p>
          </p:txBody>
        </p:sp>
        <p:cxnSp>
          <p:nvCxnSpPr>
            <p:cNvPr id="8" name="Straight Connector 7">
              <a:extLst>
                <a:ext uri="{FF2B5EF4-FFF2-40B4-BE49-F238E27FC236}">
                  <a16:creationId xmlns:a16="http://schemas.microsoft.com/office/drawing/2014/main" id="{9E643644-CD7A-36A7-4C02-DB6F4BA5928D}"/>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47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E3A94B9C-D3C5-C56F-07F6-A834189B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8F72913-C480-59EE-C37C-20FC0B3D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3048"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1195"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4AB6-B5B7-FE8F-16BF-C0C11C6E4F95}"/>
              </a:ext>
            </a:extLst>
          </p:cNvPr>
          <p:cNvSpPr>
            <a:spLocks noGrp="1"/>
          </p:cNvSpPr>
          <p:nvPr>
            <p:ph type="title"/>
          </p:nvPr>
        </p:nvSpPr>
        <p:spPr>
          <a:xfrm>
            <a:off x="758951" y="758952"/>
            <a:ext cx="4549337" cy="2278319"/>
          </a:xfrm>
        </p:spPr>
        <p:txBody>
          <a:bodyPr anchor="t">
            <a:normAutofit/>
          </a:bodyPr>
          <a:lstStyle/>
          <a:p>
            <a:r>
              <a:rPr lang="en-US" sz="4000"/>
              <a:t>Three Bit Adder Component</a:t>
            </a:r>
          </a:p>
        </p:txBody>
      </p:sp>
      <p:pic>
        <p:nvPicPr>
          <p:cNvPr id="8" name="Picture 7" descr="A diagram of a circuit&#10;&#10;AI-generated content may be incorrect.">
            <a:extLst>
              <a:ext uri="{FF2B5EF4-FFF2-40B4-BE49-F238E27FC236}">
                <a16:creationId xmlns:a16="http://schemas.microsoft.com/office/drawing/2014/main" id="{D621F43C-7D8D-D6D3-5782-FA59234F7DDC}"/>
              </a:ext>
            </a:extLst>
          </p:cNvPr>
          <p:cNvPicPr>
            <a:picLocks noChangeAspect="1"/>
          </p:cNvPicPr>
          <p:nvPr/>
        </p:nvPicPr>
        <p:blipFill>
          <a:blip r:embed="rId2"/>
          <a:stretch>
            <a:fillRect/>
          </a:stretch>
        </p:blipFill>
        <p:spPr>
          <a:xfrm>
            <a:off x="5694710" y="870953"/>
            <a:ext cx="5435465" cy="3157037"/>
          </a:xfrm>
          <a:prstGeom prst="rect">
            <a:avLst/>
          </a:prstGeom>
        </p:spPr>
      </p:pic>
      <p:sp>
        <p:nvSpPr>
          <p:cNvPr id="3" name="Content Placeholder 2">
            <a:extLst>
              <a:ext uri="{FF2B5EF4-FFF2-40B4-BE49-F238E27FC236}">
                <a16:creationId xmlns:a16="http://schemas.microsoft.com/office/drawing/2014/main" id="{2A4C551A-0698-0477-F7DB-1306E0A21B5F}"/>
              </a:ext>
            </a:extLst>
          </p:cNvPr>
          <p:cNvSpPr>
            <a:spLocks noGrp="1"/>
          </p:cNvSpPr>
          <p:nvPr>
            <p:ph idx="1"/>
          </p:nvPr>
        </p:nvSpPr>
        <p:spPr>
          <a:xfrm>
            <a:off x="6786995" y="3429000"/>
            <a:ext cx="3972791" cy="2811079"/>
          </a:xfrm>
        </p:spPr>
        <p:txBody>
          <a:bodyPr anchor="ctr">
            <a:normAutofit/>
          </a:bodyPr>
          <a:lstStyle/>
          <a:p>
            <a:r>
              <a:rPr lang="en-US" sz="2000"/>
              <a:t>Once we know how to make something, add a component to our design system</a:t>
            </a:r>
          </a:p>
        </p:txBody>
      </p:sp>
      <p:grpSp>
        <p:nvGrpSpPr>
          <p:cNvPr id="4" name="Group 3">
            <a:extLst>
              <a:ext uri="{FF2B5EF4-FFF2-40B4-BE49-F238E27FC236}">
                <a16:creationId xmlns:a16="http://schemas.microsoft.com/office/drawing/2014/main" id="{9B5D532C-C226-72DD-F43F-7C6E9D17CFB3}"/>
              </a:ext>
            </a:extLst>
          </p:cNvPr>
          <p:cNvGrpSpPr/>
          <p:nvPr/>
        </p:nvGrpSpPr>
        <p:grpSpPr>
          <a:xfrm>
            <a:off x="765612" y="3680609"/>
            <a:ext cx="4549338" cy="2377773"/>
            <a:chOff x="1316065" y="2044005"/>
            <a:chExt cx="2649879" cy="1384995"/>
          </a:xfrm>
        </p:grpSpPr>
        <p:sp>
          <p:nvSpPr>
            <p:cNvPr id="5" name="TextBox 4">
              <a:extLst>
                <a:ext uri="{FF2B5EF4-FFF2-40B4-BE49-F238E27FC236}">
                  <a16:creationId xmlns:a16="http://schemas.microsoft.com/office/drawing/2014/main" id="{598D413D-AA55-A7CC-E207-ED5315D9564D}"/>
                </a:ext>
              </a:extLst>
            </p:cNvPr>
            <p:cNvSpPr txBox="1"/>
            <p:nvPr/>
          </p:nvSpPr>
          <p:spPr>
            <a:xfrm>
              <a:off x="1316065" y="2044005"/>
              <a:ext cx="2649879" cy="1384995"/>
            </a:xfrm>
            <a:prstGeom prst="rect">
              <a:avLst/>
            </a:prstGeom>
            <a:noFill/>
          </p:spPr>
          <p:txBody>
            <a:bodyPr wrap="square">
              <a:spAutoFit/>
            </a:bodyPr>
            <a:lstStyle/>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0 1 0 (2) </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0 1 (5)</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1 1 (7)</a:t>
              </a:r>
              <a:endParaRPr lang="en-US" sz="280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7699C9AE-F817-7F6D-1858-63005BB361FA}"/>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04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33E5-B8D5-35F6-FEED-D2FC5A61A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E31A-3CBC-0AE9-9130-2E0D98061B45}"/>
              </a:ext>
            </a:extLst>
          </p:cNvPr>
          <p:cNvSpPr>
            <a:spLocks noGrp="1"/>
          </p:cNvSpPr>
          <p:nvPr>
            <p:ph type="title"/>
          </p:nvPr>
        </p:nvSpPr>
        <p:spPr/>
        <p:txBody>
          <a:bodyPr/>
          <a:lstStyle/>
          <a:p>
            <a:r>
              <a:rPr lang="en-US" dirty="0"/>
              <a:t>Storing data with gates</a:t>
            </a:r>
          </a:p>
        </p:txBody>
      </p:sp>
      <p:sp>
        <p:nvSpPr>
          <p:cNvPr id="3" name="Text Placeholder 2">
            <a:extLst>
              <a:ext uri="{FF2B5EF4-FFF2-40B4-BE49-F238E27FC236}">
                <a16:creationId xmlns:a16="http://schemas.microsoft.com/office/drawing/2014/main" id="{F69D1709-0EE7-7656-D745-C559AD4457A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3920429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BEAFA4-4C4F-286E-D661-DBDE17450858}"/>
              </a:ext>
            </a:extLst>
          </p:cNvPr>
          <p:cNvSpPr>
            <a:spLocks noGrp="1"/>
          </p:cNvSpPr>
          <p:nvPr>
            <p:ph type="title"/>
          </p:nvPr>
        </p:nvSpPr>
        <p:spPr/>
        <p:txBody>
          <a:bodyPr/>
          <a:lstStyle/>
          <a:p>
            <a:r>
              <a:rPr lang="en-US" dirty="0"/>
              <a:t>Storing Data Using Feedback Loops</a:t>
            </a:r>
          </a:p>
        </p:txBody>
      </p:sp>
      <p:sp>
        <p:nvSpPr>
          <p:cNvPr id="7" name="Content Placeholder 6">
            <a:extLst>
              <a:ext uri="{FF2B5EF4-FFF2-40B4-BE49-F238E27FC236}">
                <a16:creationId xmlns:a16="http://schemas.microsoft.com/office/drawing/2014/main" id="{1AA9BEB4-511A-F92F-02E8-3AEB606FCF15}"/>
              </a:ext>
            </a:extLst>
          </p:cNvPr>
          <p:cNvSpPr>
            <a:spLocks noGrp="1"/>
          </p:cNvSpPr>
          <p:nvPr>
            <p:ph idx="1"/>
          </p:nvPr>
        </p:nvSpPr>
        <p:spPr>
          <a:xfrm>
            <a:off x="838200" y="1690688"/>
            <a:ext cx="5257800" cy="1960150"/>
          </a:xfrm>
        </p:spPr>
        <p:txBody>
          <a:bodyPr>
            <a:normAutofit lnSpcReduction="10000"/>
          </a:bodyPr>
          <a:lstStyle/>
          <a:p>
            <a:r>
              <a:rPr lang="en-US" dirty="0"/>
              <a:t>The simplest latch is a "Set-Reset" latch using two NOR gates</a:t>
            </a:r>
          </a:p>
          <a:p>
            <a:r>
              <a:rPr lang="en-US" dirty="0"/>
              <a:t>The output of each NOR gate is connected to the one of the inputs of the other NOR gate</a:t>
            </a:r>
          </a:p>
        </p:txBody>
      </p:sp>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70A3CA80-F942-0FF6-1E9E-1A79ABDB85A1}"/>
              </a:ext>
            </a:extLst>
          </p:cNvPr>
          <p:cNvPicPr>
            <a:picLocks noChangeAspect="1"/>
          </p:cNvPicPr>
          <p:nvPr/>
        </p:nvPicPr>
        <p:blipFill>
          <a:blip r:embed="rId2"/>
          <a:stretch>
            <a:fillRect/>
          </a:stretch>
        </p:blipFill>
        <p:spPr>
          <a:xfrm>
            <a:off x="7299958" y="1949347"/>
            <a:ext cx="4053842" cy="2959305"/>
          </a:xfrm>
          <a:prstGeom prst="rect">
            <a:avLst/>
          </a:prstGeom>
        </p:spPr>
      </p:pic>
      <p:sp>
        <p:nvSpPr>
          <p:cNvPr id="9" name="TextBox 8">
            <a:extLst>
              <a:ext uri="{FF2B5EF4-FFF2-40B4-BE49-F238E27FC236}">
                <a16:creationId xmlns:a16="http://schemas.microsoft.com/office/drawing/2014/main" id="{A045B35B-CF0D-8E0D-1693-AB0BF2820F70}"/>
              </a:ext>
            </a:extLst>
          </p:cNvPr>
          <p:cNvSpPr txBox="1"/>
          <p:nvPr/>
        </p:nvSpPr>
        <p:spPr>
          <a:xfrm>
            <a:off x="6277650" y="5338605"/>
            <a:ext cx="6098458" cy="369332"/>
          </a:xfrm>
          <a:prstGeom prst="rect">
            <a:avLst/>
          </a:prstGeom>
          <a:noFill/>
        </p:spPr>
        <p:txBody>
          <a:bodyPr wrap="square">
            <a:spAutoFit/>
          </a:bodyPr>
          <a:lstStyle/>
          <a:p>
            <a:r>
              <a:rPr lang="en-US" dirty="0"/>
              <a:t>https://</a:t>
            </a:r>
            <a:r>
              <a:rPr lang="en-US" dirty="0" err="1"/>
              <a:t>en.wikipedia.org</a:t>
            </a:r>
            <a:r>
              <a:rPr lang="en-US" dirty="0"/>
              <a:t>/wiki/Flip-flop_%28electronics%29</a:t>
            </a:r>
          </a:p>
        </p:txBody>
      </p:sp>
      <p:graphicFrame>
        <p:nvGraphicFramePr>
          <p:cNvPr id="11" name="Table 10">
            <a:extLst>
              <a:ext uri="{FF2B5EF4-FFF2-40B4-BE49-F238E27FC236}">
                <a16:creationId xmlns:a16="http://schemas.microsoft.com/office/drawing/2014/main" id="{61CEF7E0-19E5-07ED-48E8-042243DF8890}"/>
              </a:ext>
            </a:extLst>
          </p:cNvPr>
          <p:cNvGraphicFramePr>
            <a:graphicFrameLocks noGrp="1"/>
          </p:cNvGraphicFramePr>
          <p:nvPr>
            <p:extLst>
              <p:ext uri="{D42A27DB-BD31-4B8C-83A1-F6EECF244321}">
                <p14:modId xmlns:p14="http://schemas.microsoft.com/office/powerpoint/2010/main" val="1321904044"/>
              </p:ext>
            </p:extLst>
          </p:nvPr>
        </p:nvGraphicFramePr>
        <p:xfrm>
          <a:off x="2545060" y="3928577"/>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1448537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0C51-EA7C-42D1-0189-BABB6D3CEFAB}"/>
              </a:ext>
            </a:extLst>
          </p:cNvPr>
          <p:cNvSpPr>
            <a:spLocks noGrp="1"/>
          </p:cNvSpPr>
          <p:nvPr>
            <p:ph type="title"/>
          </p:nvPr>
        </p:nvSpPr>
        <p:spPr/>
        <p:txBody>
          <a:bodyPr/>
          <a:lstStyle/>
          <a:p>
            <a:r>
              <a:rPr lang="en-US" dirty="0"/>
              <a:t>SR Flip-Flop / Latch</a:t>
            </a:r>
          </a:p>
        </p:txBody>
      </p:sp>
      <p:sp>
        <p:nvSpPr>
          <p:cNvPr id="3" name="Content Placeholder 2">
            <a:extLst>
              <a:ext uri="{FF2B5EF4-FFF2-40B4-BE49-F238E27FC236}">
                <a16:creationId xmlns:a16="http://schemas.microsoft.com/office/drawing/2014/main" id="{2007EBEB-ED05-228B-0D9B-DA6D5E928736}"/>
              </a:ext>
            </a:extLst>
          </p:cNvPr>
          <p:cNvSpPr>
            <a:spLocks noGrp="1"/>
          </p:cNvSpPr>
          <p:nvPr>
            <p:ph idx="1"/>
          </p:nvPr>
        </p:nvSpPr>
        <p:spPr>
          <a:xfrm>
            <a:off x="838200" y="1825625"/>
            <a:ext cx="4220497" cy="4351338"/>
          </a:xfrm>
        </p:spPr>
        <p:txBody>
          <a:bodyPr/>
          <a:lstStyle/>
          <a:p>
            <a:r>
              <a:rPr lang="en-US" dirty="0"/>
              <a:t>When S and R are zero, the latch maintains its value</a:t>
            </a:r>
          </a:p>
          <a:p>
            <a:r>
              <a:rPr lang="en-US" dirty="0"/>
              <a:t>When S=0 and R=1 the internal value becomes 0</a:t>
            </a:r>
          </a:p>
          <a:p>
            <a:r>
              <a:rPr lang="en-US" dirty="0"/>
              <a:t>When S=1 and R=0 the internal value becomes 0</a:t>
            </a:r>
          </a:p>
          <a:p>
            <a:r>
              <a:rPr lang="en-US" dirty="0"/>
              <a:t>Setting both to 1 means output is undefined</a:t>
            </a:r>
          </a:p>
          <a:p>
            <a:endParaRPr lang="en-US" dirty="0"/>
          </a:p>
        </p:txBody>
      </p:sp>
      <p:graphicFrame>
        <p:nvGraphicFramePr>
          <p:cNvPr id="5" name="Table 4">
            <a:extLst>
              <a:ext uri="{FF2B5EF4-FFF2-40B4-BE49-F238E27FC236}">
                <a16:creationId xmlns:a16="http://schemas.microsoft.com/office/drawing/2014/main" id="{210830A2-C2E7-F6DB-9BF9-07F586321F6E}"/>
              </a:ext>
            </a:extLst>
          </p:cNvPr>
          <p:cNvGraphicFramePr>
            <a:graphicFrameLocks noGrp="1"/>
          </p:cNvGraphicFramePr>
          <p:nvPr>
            <p:extLst>
              <p:ext uri="{D42A27DB-BD31-4B8C-83A1-F6EECF244321}">
                <p14:modId xmlns:p14="http://schemas.microsoft.com/office/powerpoint/2010/main" val="1996773130"/>
              </p:ext>
            </p:extLst>
          </p:nvPr>
        </p:nvGraphicFramePr>
        <p:xfrm>
          <a:off x="7133305" y="1269054"/>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pic>
        <p:nvPicPr>
          <p:cNvPr id="9" name="Picture 8" descr="A diagram of a circuit&#10;&#10;AI-generated content may be incorrect.">
            <a:extLst>
              <a:ext uri="{FF2B5EF4-FFF2-40B4-BE49-F238E27FC236}">
                <a16:creationId xmlns:a16="http://schemas.microsoft.com/office/drawing/2014/main" id="{A82F5B07-A64F-FD2A-4D10-CCC02655950D}"/>
              </a:ext>
            </a:extLst>
          </p:cNvPr>
          <p:cNvPicPr>
            <a:picLocks noChangeAspect="1"/>
          </p:cNvPicPr>
          <p:nvPr/>
        </p:nvPicPr>
        <p:blipFill>
          <a:blip r:embed="rId2"/>
          <a:stretch>
            <a:fillRect/>
          </a:stretch>
        </p:blipFill>
        <p:spPr>
          <a:xfrm>
            <a:off x="6474053" y="3628797"/>
            <a:ext cx="3743650" cy="2164298"/>
          </a:xfrm>
          <a:prstGeom prst="rect">
            <a:avLst/>
          </a:prstGeom>
        </p:spPr>
      </p:pic>
    </p:spTree>
    <p:extLst>
      <p:ext uri="{BB962C8B-B14F-4D97-AF65-F5344CB8AC3E}">
        <p14:creationId xmlns:p14="http://schemas.microsoft.com/office/powerpoint/2010/main" val="271330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284EF-A4A5-5DA8-FD8E-D32C561040FF}"/>
            </a:ext>
          </a:extLst>
        </p:cNvPr>
        <p:cNvGrpSpPr/>
        <p:nvPr/>
      </p:nvGrpSpPr>
      <p:grpSpPr>
        <a:xfrm>
          <a:off x="0" y="0"/>
          <a:ext cx="0" cy="0"/>
          <a:chOff x="0" y="0"/>
          <a:chExt cx="0" cy="0"/>
        </a:xfrm>
      </p:grpSpPr>
      <p:pic>
        <p:nvPicPr>
          <p:cNvPr id="13" name="Picture 12" descr="An SR flip flop with S=1 and R=0 and output set to 1 (set)">
            <a:extLst>
              <a:ext uri="{FF2B5EF4-FFF2-40B4-BE49-F238E27FC236}">
                <a16:creationId xmlns:a16="http://schemas.microsoft.com/office/drawing/2014/main" id="{5B1C601C-0408-3F55-F177-F99FE86397AE}"/>
              </a:ext>
            </a:extLst>
          </p:cNvPr>
          <p:cNvPicPr>
            <a:picLocks noChangeAspect="1"/>
          </p:cNvPicPr>
          <p:nvPr/>
        </p:nvPicPr>
        <p:blipFill>
          <a:blip r:embed="rId2"/>
          <a:stretch>
            <a:fillRect/>
          </a:stretch>
        </p:blipFill>
        <p:spPr>
          <a:xfrm>
            <a:off x="3633229" y="1433881"/>
            <a:ext cx="4045759" cy="2311862"/>
          </a:xfrm>
          <a:prstGeom prst="rect">
            <a:avLst/>
          </a:prstGeom>
        </p:spPr>
      </p:pic>
      <p:sp>
        <p:nvSpPr>
          <p:cNvPr id="2" name="Title 1">
            <a:extLst>
              <a:ext uri="{FF2B5EF4-FFF2-40B4-BE49-F238E27FC236}">
                <a16:creationId xmlns:a16="http://schemas.microsoft.com/office/drawing/2014/main" id="{5FDE686E-C8A2-6CE8-0E6E-436A6B5AD604}"/>
              </a:ext>
            </a:extLst>
          </p:cNvPr>
          <p:cNvSpPr>
            <a:spLocks noGrp="1"/>
          </p:cNvSpPr>
          <p:nvPr>
            <p:ph type="title"/>
          </p:nvPr>
        </p:nvSpPr>
        <p:spPr>
          <a:xfrm>
            <a:off x="838200" y="365125"/>
            <a:ext cx="2795029" cy="1177925"/>
          </a:xfrm>
        </p:spPr>
        <p:txBody>
          <a:bodyPr>
            <a:normAutofit fontScale="90000"/>
          </a:bodyPr>
          <a:lstStyle/>
          <a:p>
            <a:r>
              <a:rPr lang="en-US" dirty="0"/>
              <a:t>SR Flip-Flop / Latch</a:t>
            </a:r>
          </a:p>
        </p:txBody>
      </p:sp>
      <p:pic>
        <p:nvPicPr>
          <p:cNvPr id="7" name="Picture 6" descr="An SR flip flop with S=0 and R=0 and output is mintained as 0 from the internal storage logic">
            <a:extLst>
              <a:ext uri="{FF2B5EF4-FFF2-40B4-BE49-F238E27FC236}">
                <a16:creationId xmlns:a16="http://schemas.microsoft.com/office/drawing/2014/main" id="{38D29AFA-C15E-9E95-1DA6-7D24B89774B0}"/>
              </a:ext>
            </a:extLst>
          </p:cNvPr>
          <p:cNvPicPr>
            <a:picLocks noChangeAspect="1"/>
          </p:cNvPicPr>
          <p:nvPr/>
        </p:nvPicPr>
        <p:blipFill>
          <a:blip r:embed="rId3"/>
          <a:stretch>
            <a:fillRect/>
          </a:stretch>
        </p:blipFill>
        <p:spPr>
          <a:xfrm>
            <a:off x="8032052" y="3745743"/>
            <a:ext cx="4159948" cy="2537729"/>
          </a:xfrm>
          <a:prstGeom prst="rect">
            <a:avLst/>
          </a:prstGeom>
        </p:spPr>
      </p:pic>
      <p:pic>
        <p:nvPicPr>
          <p:cNvPr id="9" name="Picture 8" descr="An SR flip flop with S=0 and R=0 and output is mintained as 1 from the internal storage logic">
            <a:extLst>
              <a:ext uri="{FF2B5EF4-FFF2-40B4-BE49-F238E27FC236}">
                <a16:creationId xmlns:a16="http://schemas.microsoft.com/office/drawing/2014/main" id="{23712266-F736-3406-3BBA-CB79BDEBBEDE}"/>
              </a:ext>
            </a:extLst>
          </p:cNvPr>
          <p:cNvPicPr>
            <a:picLocks noChangeAspect="1"/>
          </p:cNvPicPr>
          <p:nvPr/>
        </p:nvPicPr>
        <p:blipFill>
          <a:blip r:embed="rId4"/>
          <a:stretch>
            <a:fillRect/>
          </a:stretch>
        </p:blipFill>
        <p:spPr>
          <a:xfrm>
            <a:off x="7932349" y="1328461"/>
            <a:ext cx="4111764" cy="2377113"/>
          </a:xfrm>
          <a:prstGeom prst="rect">
            <a:avLst/>
          </a:prstGeom>
        </p:spPr>
      </p:pic>
      <p:pic>
        <p:nvPicPr>
          <p:cNvPr id="11" name="Picture 10" descr="An SR flip flop with S=0 and R=1 and output set to 0 (reset)">
            <a:extLst>
              <a:ext uri="{FF2B5EF4-FFF2-40B4-BE49-F238E27FC236}">
                <a16:creationId xmlns:a16="http://schemas.microsoft.com/office/drawing/2014/main" id="{AFEA0C19-5049-4484-90C2-960F7F4C412C}"/>
              </a:ext>
            </a:extLst>
          </p:cNvPr>
          <p:cNvPicPr>
            <a:picLocks noChangeAspect="1"/>
          </p:cNvPicPr>
          <p:nvPr/>
        </p:nvPicPr>
        <p:blipFill>
          <a:blip r:embed="rId5"/>
          <a:stretch>
            <a:fillRect/>
          </a:stretch>
        </p:blipFill>
        <p:spPr>
          <a:xfrm>
            <a:off x="3633229" y="3812005"/>
            <a:ext cx="4079640" cy="2264681"/>
          </a:xfrm>
          <a:prstGeom prst="rect">
            <a:avLst/>
          </a:prstGeom>
        </p:spPr>
      </p:pic>
      <p:graphicFrame>
        <p:nvGraphicFramePr>
          <p:cNvPr id="4" name="Table 3">
            <a:extLst>
              <a:ext uri="{FF2B5EF4-FFF2-40B4-BE49-F238E27FC236}">
                <a16:creationId xmlns:a16="http://schemas.microsoft.com/office/drawing/2014/main" id="{9949173D-4C36-D7B3-79E7-6DA2A78D3673}"/>
              </a:ext>
            </a:extLst>
          </p:cNvPr>
          <p:cNvGraphicFramePr>
            <a:graphicFrameLocks noGrp="1"/>
          </p:cNvGraphicFramePr>
          <p:nvPr>
            <p:extLst>
              <p:ext uri="{D42A27DB-BD31-4B8C-83A1-F6EECF244321}">
                <p14:modId xmlns:p14="http://schemas.microsoft.com/office/powerpoint/2010/main" val="1835474831"/>
              </p:ext>
            </p:extLst>
          </p:nvPr>
        </p:nvGraphicFramePr>
        <p:xfrm>
          <a:off x="752938" y="2589812"/>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
        <p:nvSpPr>
          <p:cNvPr id="6" name="Right Arrow 5">
            <a:extLst>
              <a:ext uri="{FF2B5EF4-FFF2-40B4-BE49-F238E27FC236}">
                <a16:creationId xmlns:a16="http://schemas.microsoft.com/office/drawing/2014/main" id="{37DD310C-CC2E-C504-524E-CB0F7EF2986D}"/>
              </a:ext>
            </a:extLst>
          </p:cNvPr>
          <p:cNvSpPr/>
          <p:nvPr/>
        </p:nvSpPr>
        <p:spPr>
          <a:xfrm>
            <a:off x="6657975" y="2800350"/>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D1B5D07-2E09-F87E-2D37-CDA98AF6C722}"/>
              </a:ext>
            </a:extLst>
          </p:cNvPr>
          <p:cNvSpPr/>
          <p:nvPr/>
        </p:nvSpPr>
        <p:spPr>
          <a:xfrm>
            <a:off x="6657975" y="5086044"/>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E93C7B-5320-CAB0-6EE9-B6024049D7CC}"/>
              </a:ext>
            </a:extLst>
          </p:cNvPr>
          <p:cNvSpPr txBox="1"/>
          <p:nvPr/>
        </p:nvSpPr>
        <p:spPr>
          <a:xfrm>
            <a:off x="4667596" y="849106"/>
            <a:ext cx="1976438" cy="584775"/>
          </a:xfrm>
          <a:prstGeom prst="rect">
            <a:avLst/>
          </a:prstGeom>
          <a:noFill/>
        </p:spPr>
        <p:txBody>
          <a:bodyPr wrap="none" rtlCol="0">
            <a:spAutoFit/>
          </a:bodyPr>
          <a:lstStyle/>
          <a:p>
            <a:r>
              <a:rPr lang="en-US" sz="3200" dirty="0"/>
              <a:t>Set / Reset</a:t>
            </a:r>
          </a:p>
        </p:txBody>
      </p:sp>
      <p:sp>
        <p:nvSpPr>
          <p:cNvPr id="15" name="TextBox 14">
            <a:extLst>
              <a:ext uri="{FF2B5EF4-FFF2-40B4-BE49-F238E27FC236}">
                <a16:creationId xmlns:a16="http://schemas.microsoft.com/office/drawing/2014/main" id="{C12DB22A-47F0-ED0F-BD91-DCCC0DA8E30B}"/>
              </a:ext>
            </a:extLst>
          </p:cNvPr>
          <p:cNvSpPr txBox="1"/>
          <p:nvPr/>
        </p:nvSpPr>
        <p:spPr>
          <a:xfrm>
            <a:off x="8840417" y="849106"/>
            <a:ext cx="2295628" cy="584775"/>
          </a:xfrm>
          <a:prstGeom prst="rect">
            <a:avLst/>
          </a:prstGeom>
          <a:noFill/>
        </p:spPr>
        <p:txBody>
          <a:bodyPr wrap="none" rtlCol="0">
            <a:spAutoFit/>
          </a:bodyPr>
          <a:lstStyle/>
          <a:p>
            <a:r>
              <a:rPr lang="en-US" sz="3200" dirty="0"/>
              <a:t>Stored Value</a:t>
            </a:r>
          </a:p>
        </p:txBody>
      </p:sp>
    </p:spTree>
    <p:extLst>
      <p:ext uri="{BB962C8B-B14F-4D97-AF65-F5344CB8AC3E}">
        <p14:creationId xmlns:p14="http://schemas.microsoft.com/office/powerpoint/2010/main" val="2793955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8D90-0D6F-D2B7-F04F-DDE87DC5F8EA}"/>
              </a:ext>
            </a:extLst>
          </p:cNvPr>
          <p:cNvSpPr>
            <a:spLocks noGrp="1"/>
          </p:cNvSpPr>
          <p:nvPr>
            <p:ph type="title"/>
          </p:nvPr>
        </p:nvSpPr>
        <p:spPr/>
        <p:txBody>
          <a:bodyPr/>
          <a:lstStyle/>
          <a:p>
            <a:r>
              <a:rPr lang="en-US" dirty="0"/>
              <a:t>My Simulators Can't Build an SR Latch:(</a:t>
            </a:r>
          </a:p>
        </p:txBody>
      </p:sp>
      <p:sp>
        <p:nvSpPr>
          <p:cNvPr id="6" name="Content Placeholder 5">
            <a:extLst>
              <a:ext uri="{FF2B5EF4-FFF2-40B4-BE49-F238E27FC236}">
                <a16:creationId xmlns:a16="http://schemas.microsoft.com/office/drawing/2014/main" id="{8E9DA63D-F842-EE29-0653-F4F0E7637F02}"/>
              </a:ext>
            </a:extLst>
          </p:cNvPr>
          <p:cNvSpPr>
            <a:spLocks noGrp="1"/>
          </p:cNvSpPr>
          <p:nvPr>
            <p:ph idx="1"/>
          </p:nvPr>
        </p:nvSpPr>
        <p:spPr>
          <a:xfrm>
            <a:off x="838200" y="1825625"/>
            <a:ext cx="10515600" cy="1031875"/>
          </a:xfrm>
        </p:spPr>
        <p:txBody>
          <a:bodyPr>
            <a:normAutofit/>
          </a:bodyPr>
          <a:lstStyle/>
          <a:p>
            <a:r>
              <a:rPr lang="en-US" dirty="0"/>
              <a:t>My Digital Logic Builder does not handle feedback loops so you can't build a SR latch from two NOR gates (unless I fix it)</a:t>
            </a:r>
          </a:p>
        </p:txBody>
      </p:sp>
      <p:pic>
        <p:nvPicPr>
          <p:cNvPr id="4" name="Picture 3" descr="A diagram of a network&#10;&#10;AI-generated content may be incorrect.">
            <a:extLst>
              <a:ext uri="{FF2B5EF4-FFF2-40B4-BE49-F238E27FC236}">
                <a16:creationId xmlns:a16="http://schemas.microsoft.com/office/drawing/2014/main" id="{B76C507D-5E54-2365-275D-37F3A69A8840}"/>
              </a:ext>
            </a:extLst>
          </p:cNvPr>
          <p:cNvPicPr>
            <a:picLocks noChangeAspect="1"/>
          </p:cNvPicPr>
          <p:nvPr/>
        </p:nvPicPr>
        <p:blipFill>
          <a:blip r:embed="rId2"/>
          <a:stretch>
            <a:fillRect/>
          </a:stretch>
        </p:blipFill>
        <p:spPr>
          <a:xfrm>
            <a:off x="4644593" y="3225508"/>
            <a:ext cx="3374488" cy="2301329"/>
          </a:xfrm>
          <a:prstGeom prst="rect">
            <a:avLst/>
          </a:prstGeom>
        </p:spPr>
      </p:pic>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B94DD2EA-4A57-2A76-2FB8-6B23C56B539C}"/>
              </a:ext>
            </a:extLst>
          </p:cNvPr>
          <p:cNvPicPr>
            <a:picLocks noChangeAspect="1"/>
          </p:cNvPicPr>
          <p:nvPr/>
        </p:nvPicPr>
        <p:blipFill>
          <a:blip r:embed="rId3"/>
          <a:stretch>
            <a:fillRect/>
          </a:stretch>
        </p:blipFill>
        <p:spPr>
          <a:xfrm>
            <a:off x="995362" y="3279228"/>
            <a:ext cx="3152505" cy="2301329"/>
          </a:xfrm>
          <a:prstGeom prst="rect">
            <a:avLst/>
          </a:prstGeom>
        </p:spPr>
      </p:pic>
      <p:sp>
        <p:nvSpPr>
          <p:cNvPr id="7" name="TextBox 6">
            <a:extLst>
              <a:ext uri="{FF2B5EF4-FFF2-40B4-BE49-F238E27FC236}">
                <a16:creationId xmlns:a16="http://schemas.microsoft.com/office/drawing/2014/main" id="{BCA8FFE2-FF1E-A199-2751-925DBDD15174}"/>
              </a:ext>
            </a:extLst>
          </p:cNvPr>
          <p:cNvSpPr txBox="1"/>
          <p:nvPr/>
        </p:nvSpPr>
        <p:spPr>
          <a:xfrm>
            <a:off x="5241617" y="2998799"/>
            <a:ext cx="1958165" cy="400110"/>
          </a:xfrm>
          <a:prstGeom prst="rect">
            <a:avLst/>
          </a:prstGeom>
          <a:noFill/>
        </p:spPr>
        <p:txBody>
          <a:bodyPr wrap="none" rtlCol="0">
            <a:spAutoFit/>
          </a:bodyPr>
          <a:lstStyle/>
          <a:p>
            <a:r>
              <a:rPr lang="en-US" sz="2000" dirty="0"/>
              <a:t>SR Circuit Fails </a:t>
            </a:r>
            <a:r>
              <a:rPr lang="en-US" sz="2000" dirty="0">
                <a:sym typeface="Wingdings" pitchFamily="2" charset="2"/>
              </a:rPr>
              <a:t></a:t>
            </a:r>
            <a:endParaRPr lang="en-US" sz="2000" dirty="0"/>
          </a:p>
        </p:txBody>
      </p:sp>
      <p:pic>
        <p:nvPicPr>
          <p:cNvPr id="8" name="Picture 7" descr="An SR flip flop with S=0 and R=0 and output is mintained as 1 from the internal storage logic">
            <a:extLst>
              <a:ext uri="{FF2B5EF4-FFF2-40B4-BE49-F238E27FC236}">
                <a16:creationId xmlns:a16="http://schemas.microsoft.com/office/drawing/2014/main" id="{835A6B10-9A45-7F90-29A8-A66E752F9983}"/>
              </a:ext>
            </a:extLst>
          </p:cNvPr>
          <p:cNvPicPr>
            <a:picLocks noChangeAspect="1"/>
          </p:cNvPicPr>
          <p:nvPr/>
        </p:nvPicPr>
        <p:blipFill>
          <a:blip r:embed="rId4"/>
          <a:stretch>
            <a:fillRect/>
          </a:stretch>
        </p:blipFill>
        <p:spPr>
          <a:xfrm>
            <a:off x="8338647" y="3398909"/>
            <a:ext cx="3531048" cy="2041387"/>
          </a:xfrm>
          <a:prstGeom prst="rect">
            <a:avLst/>
          </a:prstGeom>
        </p:spPr>
      </p:pic>
      <p:sp>
        <p:nvSpPr>
          <p:cNvPr id="9" name="TextBox 8">
            <a:extLst>
              <a:ext uri="{FF2B5EF4-FFF2-40B4-BE49-F238E27FC236}">
                <a16:creationId xmlns:a16="http://schemas.microsoft.com/office/drawing/2014/main" id="{B8C5077D-180A-F492-94E0-7941768F4F87}"/>
              </a:ext>
            </a:extLst>
          </p:cNvPr>
          <p:cNvSpPr txBox="1"/>
          <p:nvPr/>
        </p:nvSpPr>
        <p:spPr>
          <a:xfrm>
            <a:off x="8911593" y="2998799"/>
            <a:ext cx="2442207" cy="400110"/>
          </a:xfrm>
          <a:prstGeom prst="rect">
            <a:avLst/>
          </a:prstGeom>
          <a:noFill/>
        </p:spPr>
        <p:txBody>
          <a:bodyPr wrap="none" rtlCol="0">
            <a:spAutoFit/>
          </a:bodyPr>
          <a:lstStyle/>
          <a:p>
            <a:r>
              <a:rPr lang="en-US" sz="2000" dirty="0"/>
              <a:t>SR Component Works</a:t>
            </a:r>
          </a:p>
        </p:txBody>
      </p:sp>
    </p:spTree>
    <p:extLst>
      <p:ext uri="{BB962C8B-B14F-4D97-AF65-F5344CB8AC3E}">
        <p14:creationId xmlns:p14="http://schemas.microsoft.com/office/powerpoint/2010/main" val="722158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DC48-E82F-4AF7-5B6A-EA5B480CD112}"/>
              </a:ext>
            </a:extLst>
          </p:cNvPr>
          <p:cNvSpPr>
            <a:spLocks noGrp="1"/>
          </p:cNvSpPr>
          <p:nvPr>
            <p:ph type="title"/>
          </p:nvPr>
        </p:nvSpPr>
        <p:spPr/>
        <p:txBody>
          <a:bodyPr/>
          <a:lstStyle/>
          <a:p>
            <a:r>
              <a:rPr lang="en-US" dirty="0"/>
              <a:t>Gated D Latch</a:t>
            </a:r>
          </a:p>
        </p:txBody>
      </p:sp>
      <p:sp>
        <p:nvSpPr>
          <p:cNvPr id="3" name="Content Placeholder 2">
            <a:extLst>
              <a:ext uri="{FF2B5EF4-FFF2-40B4-BE49-F238E27FC236}">
                <a16:creationId xmlns:a16="http://schemas.microsoft.com/office/drawing/2014/main" id="{57C73A59-E414-49F6-B603-DFEC60D2A8E8}"/>
              </a:ext>
            </a:extLst>
          </p:cNvPr>
          <p:cNvSpPr>
            <a:spLocks noGrp="1"/>
          </p:cNvSpPr>
          <p:nvPr>
            <p:ph idx="1"/>
          </p:nvPr>
        </p:nvSpPr>
        <p:spPr>
          <a:xfrm>
            <a:off x="838200" y="1825625"/>
            <a:ext cx="5257800" cy="4351338"/>
          </a:xfrm>
        </p:spPr>
        <p:txBody>
          <a:bodyPr/>
          <a:lstStyle/>
          <a:p>
            <a:r>
              <a:rPr lang="en-US" dirty="0"/>
              <a:t>The Gated D Latch has a D (data) and a C (clock) inputs.</a:t>
            </a:r>
          </a:p>
          <a:p>
            <a:r>
              <a:rPr lang="en-US" dirty="0"/>
              <a:t>If C is zero, D is ignored, and the output is the most recent stored value</a:t>
            </a:r>
          </a:p>
          <a:p>
            <a:r>
              <a:rPr lang="en-US" dirty="0"/>
              <a:t>If C is 1, D is copied into the internal state</a:t>
            </a:r>
          </a:p>
        </p:txBody>
      </p:sp>
      <p:pic>
        <p:nvPicPr>
          <p:cNvPr id="5122" name="Picture 2" descr="A gated D latch created by augmenting on an SR NAND latch using a total of four NAND gates.">
            <a:extLst>
              <a:ext uri="{FF2B5EF4-FFF2-40B4-BE49-F238E27FC236}">
                <a16:creationId xmlns:a16="http://schemas.microsoft.com/office/drawing/2014/main" id="{1C9E5DA7-53EF-0D69-8DAC-01272F1B4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263" y="3704813"/>
            <a:ext cx="3937000" cy="1968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8FC9432-B967-1CCD-3B98-A4D77EE37219}"/>
              </a:ext>
            </a:extLst>
          </p:cNvPr>
          <p:cNvGraphicFramePr>
            <a:graphicFrameLocks noGrp="1"/>
          </p:cNvGraphicFramePr>
          <p:nvPr>
            <p:extLst>
              <p:ext uri="{D42A27DB-BD31-4B8C-83A1-F6EECF244321}">
                <p14:modId xmlns:p14="http://schemas.microsoft.com/office/powerpoint/2010/main" val="797980361"/>
              </p:ext>
            </p:extLst>
          </p:nvPr>
        </p:nvGraphicFramePr>
        <p:xfrm>
          <a:off x="7410913" y="118468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C</a:t>
                      </a:r>
                    </a:p>
                  </a:txBody>
                  <a:tcPr/>
                </a:tc>
                <a:tc>
                  <a:txBody>
                    <a:bodyPr/>
                    <a:lstStyle/>
                    <a:p>
                      <a:pPr algn="ctr"/>
                      <a:r>
                        <a:rPr lang="en-US" dirty="0"/>
                        <a:t>D</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Maintain</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2389514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ircuit&#10;&#10;AI-generated content may be incorrect.">
            <a:extLst>
              <a:ext uri="{FF2B5EF4-FFF2-40B4-BE49-F238E27FC236}">
                <a16:creationId xmlns:a16="http://schemas.microsoft.com/office/drawing/2014/main" id="{B1AC7DC7-23C0-A099-7DA1-923A8A9A9D5E}"/>
              </a:ext>
            </a:extLst>
          </p:cNvPr>
          <p:cNvPicPr>
            <a:picLocks noChangeAspect="1"/>
          </p:cNvPicPr>
          <p:nvPr/>
        </p:nvPicPr>
        <p:blipFill>
          <a:blip r:embed="rId2"/>
          <a:stretch>
            <a:fillRect/>
          </a:stretch>
        </p:blipFill>
        <p:spPr>
          <a:xfrm>
            <a:off x="8175625" y="1565275"/>
            <a:ext cx="3225800" cy="1727200"/>
          </a:xfrm>
          <a:prstGeom prst="rect">
            <a:avLst/>
          </a:prstGeom>
        </p:spPr>
      </p:pic>
      <p:pic>
        <p:nvPicPr>
          <p:cNvPr id="7" name="Picture 6" descr="A diagram of a circuit&#10;&#10;AI-generated content may be incorrect.">
            <a:extLst>
              <a:ext uri="{FF2B5EF4-FFF2-40B4-BE49-F238E27FC236}">
                <a16:creationId xmlns:a16="http://schemas.microsoft.com/office/drawing/2014/main" id="{539C9256-36F9-5461-55F6-A820037F3B81}"/>
              </a:ext>
            </a:extLst>
          </p:cNvPr>
          <p:cNvPicPr>
            <a:picLocks noChangeAspect="1"/>
          </p:cNvPicPr>
          <p:nvPr/>
        </p:nvPicPr>
        <p:blipFill>
          <a:blip r:embed="rId3"/>
          <a:stretch>
            <a:fillRect/>
          </a:stretch>
        </p:blipFill>
        <p:spPr>
          <a:xfrm>
            <a:off x="1249362" y="3429000"/>
            <a:ext cx="2984500" cy="1536700"/>
          </a:xfrm>
          <a:prstGeom prst="rect">
            <a:avLst/>
          </a:prstGeom>
        </p:spPr>
      </p:pic>
      <p:pic>
        <p:nvPicPr>
          <p:cNvPr id="9" name="Picture 8" descr="A diagram of a circuit&#10;&#10;AI-generated content may be incorrect.">
            <a:extLst>
              <a:ext uri="{FF2B5EF4-FFF2-40B4-BE49-F238E27FC236}">
                <a16:creationId xmlns:a16="http://schemas.microsoft.com/office/drawing/2014/main" id="{37832463-B8B3-6DF4-98E6-31073973C45E}"/>
              </a:ext>
            </a:extLst>
          </p:cNvPr>
          <p:cNvPicPr>
            <a:picLocks noChangeAspect="1"/>
          </p:cNvPicPr>
          <p:nvPr/>
        </p:nvPicPr>
        <p:blipFill>
          <a:blip r:embed="rId4"/>
          <a:stretch>
            <a:fillRect/>
          </a:stretch>
        </p:blipFill>
        <p:spPr>
          <a:xfrm>
            <a:off x="8347075" y="3565526"/>
            <a:ext cx="2882900" cy="1511300"/>
          </a:xfrm>
          <a:prstGeom prst="rect">
            <a:avLst/>
          </a:prstGeom>
        </p:spPr>
      </p:pic>
      <p:pic>
        <p:nvPicPr>
          <p:cNvPr id="11" name="Picture 10" descr="A diagram of a circuit&#10;&#10;AI-generated content may be incorrect.">
            <a:extLst>
              <a:ext uri="{FF2B5EF4-FFF2-40B4-BE49-F238E27FC236}">
                <a16:creationId xmlns:a16="http://schemas.microsoft.com/office/drawing/2014/main" id="{6499A8E8-08C0-5700-3A15-B2784372A163}"/>
              </a:ext>
            </a:extLst>
          </p:cNvPr>
          <p:cNvPicPr>
            <a:picLocks noChangeAspect="1"/>
          </p:cNvPicPr>
          <p:nvPr/>
        </p:nvPicPr>
        <p:blipFill>
          <a:blip r:embed="rId5"/>
          <a:stretch>
            <a:fillRect/>
          </a:stretch>
        </p:blipFill>
        <p:spPr>
          <a:xfrm>
            <a:off x="4572000" y="4649788"/>
            <a:ext cx="3048000" cy="1701800"/>
          </a:xfrm>
          <a:prstGeom prst="rect">
            <a:avLst/>
          </a:prstGeom>
        </p:spPr>
      </p:pic>
      <p:pic>
        <p:nvPicPr>
          <p:cNvPr id="13" name="Picture 12" descr="A diagram of a circuit&#10;&#10;AI-generated content may be incorrect.">
            <a:extLst>
              <a:ext uri="{FF2B5EF4-FFF2-40B4-BE49-F238E27FC236}">
                <a16:creationId xmlns:a16="http://schemas.microsoft.com/office/drawing/2014/main" id="{7B666FDC-6279-1F46-4AED-63F08E7B50D2}"/>
              </a:ext>
            </a:extLst>
          </p:cNvPr>
          <p:cNvPicPr>
            <a:picLocks noChangeAspect="1"/>
          </p:cNvPicPr>
          <p:nvPr/>
        </p:nvPicPr>
        <p:blipFill>
          <a:blip r:embed="rId6"/>
          <a:stretch>
            <a:fillRect/>
          </a:stretch>
        </p:blipFill>
        <p:spPr>
          <a:xfrm>
            <a:off x="1196975" y="1616075"/>
            <a:ext cx="2997200" cy="1625600"/>
          </a:xfrm>
          <a:prstGeom prst="rect">
            <a:avLst/>
          </a:prstGeom>
        </p:spPr>
      </p:pic>
      <p:pic>
        <p:nvPicPr>
          <p:cNvPr id="15" name="Picture 14" descr="A diagram of a circuit&#10;&#10;AI-generated content may be incorrect.">
            <a:extLst>
              <a:ext uri="{FF2B5EF4-FFF2-40B4-BE49-F238E27FC236}">
                <a16:creationId xmlns:a16="http://schemas.microsoft.com/office/drawing/2014/main" id="{F422572C-B6CA-8BFA-5309-0B5B09551069}"/>
              </a:ext>
            </a:extLst>
          </p:cNvPr>
          <p:cNvPicPr>
            <a:picLocks noChangeAspect="1"/>
          </p:cNvPicPr>
          <p:nvPr/>
        </p:nvPicPr>
        <p:blipFill>
          <a:blip r:embed="rId7"/>
          <a:stretch>
            <a:fillRect/>
          </a:stretch>
        </p:blipFill>
        <p:spPr>
          <a:xfrm>
            <a:off x="4654550" y="506413"/>
            <a:ext cx="3060700" cy="1701800"/>
          </a:xfrm>
          <a:prstGeom prst="rect">
            <a:avLst/>
          </a:prstGeom>
        </p:spPr>
      </p:pic>
      <p:sp>
        <p:nvSpPr>
          <p:cNvPr id="16" name="Right Arrow 15">
            <a:extLst>
              <a:ext uri="{FF2B5EF4-FFF2-40B4-BE49-F238E27FC236}">
                <a16:creationId xmlns:a16="http://schemas.microsoft.com/office/drawing/2014/main" id="{C7B8FDF6-7C8C-0A4E-DEAD-6669D5C5B6B7}"/>
              </a:ext>
            </a:extLst>
          </p:cNvPr>
          <p:cNvSpPr/>
          <p:nvPr/>
        </p:nvSpPr>
        <p:spPr>
          <a:xfrm rot="1290848">
            <a:off x="7044651" y="186531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E2B7E99-6345-2123-B05C-8D2C82918874}"/>
              </a:ext>
            </a:extLst>
          </p:cNvPr>
          <p:cNvSpPr/>
          <p:nvPr/>
        </p:nvSpPr>
        <p:spPr>
          <a:xfrm rot="13206309">
            <a:off x="3493641" y="4982344"/>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E564190-9094-49B6-AEF6-B0056BB55FC2}"/>
              </a:ext>
            </a:extLst>
          </p:cNvPr>
          <p:cNvSpPr/>
          <p:nvPr/>
        </p:nvSpPr>
        <p:spPr>
          <a:xfrm rot="19619529">
            <a:off x="3711501" y="1521341"/>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4416807-3CF0-5EFD-9EA2-A7E0652796E1}"/>
              </a:ext>
            </a:extLst>
          </p:cNvPr>
          <p:cNvSpPr/>
          <p:nvPr/>
        </p:nvSpPr>
        <p:spPr>
          <a:xfrm rot="8891527">
            <a:off x="7518172" y="4947086"/>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C6CB839-DAC4-1CD4-4B3B-BF43CD5650C0}"/>
              </a:ext>
            </a:extLst>
          </p:cNvPr>
          <p:cNvSpPr/>
          <p:nvPr/>
        </p:nvSpPr>
        <p:spPr>
          <a:xfrm rot="16200000">
            <a:off x="2305844" y="324326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09E0BD82-51D5-5A5A-1282-80C43E87BE12}"/>
              </a:ext>
            </a:extLst>
          </p:cNvPr>
          <p:cNvSpPr/>
          <p:nvPr/>
        </p:nvSpPr>
        <p:spPr>
          <a:xfrm rot="5400000">
            <a:off x="9352757" y="3328499"/>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F51FC3-A5B0-55A1-AD19-9B69599F4C24}"/>
              </a:ext>
            </a:extLst>
          </p:cNvPr>
          <p:cNvSpPr txBox="1"/>
          <p:nvPr/>
        </p:nvSpPr>
        <p:spPr>
          <a:xfrm>
            <a:off x="2913745" y="5316022"/>
            <a:ext cx="849463" cy="369332"/>
          </a:xfrm>
          <a:prstGeom prst="rect">
            <a:avLst/>
          </a:prstGeom>
          <a:noFill/>
        </p:spPr>
        <p:txBody>
          <a:bodyPr wrap="none" rtlCol="0">
            <a:spAutoFit/>
          </a:bodyPr>
          <a:lstStyle/>
          <a:p>
            <a:r>
              <a:rPr lang="en-US" dirty="0"/>
              <a:t>Store 1</a:t>
            </a:r>
          </a:p>
        </p:txBody>
      </p:sp>
      <p:sp>
        <p:nvSpPr>
          <p:cNvPr id="23" name="TextBox 22">
            <a:extLst>
              <a:ext uri="{FF2B5EF4-FFF2-40B4-BE49-F238E27FC236}">
                <a16:creationId xmlns:a16="http://schemas.microsoft.com/office/drawing/2014/main" id="{20DB661B-7411-5714-D47D-FFABEFF4C228}"/>
              </a:ext>
            </a:extLst>
          </p:cNvPr>
          <p:cNvSpPr txBox="1"/>
          <p:nvPr/>
        </p:nvSpPr>
        <p:spPr>
          <a:xfrm>
            <a:off x="7922343" y="1301356"/>
            <a:ext cx="849463" cy="369332"/>
          </a:xfrm>
          <a:prstGeom prst="rect">
            <a:avLst/>
          </a:prstGeom>
          <a:noFill/>
        </p:spPr>
        <p:txBody>
          <a:bodyPr wrap="none" rtlCol="0">
            <a:spAutoFit/>
          </a:bodyPr>
          <a:lstStyle/>
          <a:p>
            <a:r>
              <a:rPr lang="en-US" dirty="0"/>
              <a:t>Store 0</a:t>
            </a:r>
          </a:p>
        </p:txBody>
      </p:sp>
      <p:sp>
        <p:nvSpPr>
          <p:cNvPr id="24" name="TextBox 23">
            <a:extLst>
              <a:ext uri="{FF2B5EF4-FFF2-40B4-BE49-F238E27FC236}">
                <a16:creationId xmlns:a16="http://schemas.microsoft.com/office/drawing/2014/main" id="{7C1B1364-465D-467A-C294-2481C8559C64}"/>
              </a:ext>
            </a:extLst>
          </p:cNvPr>
          <p:cNvSpPr txBox="1"/>
          <p:nvPr/>
        </p:nvSpPr>
        <p:spPr>
          <a:xfrm>
            <a:off x="8166666" y="5246527"/>
            <a:ext cx="983154" cy="369332"/>
          </a:xfrm>
          <a:prstGeom prst="rect">
            <a:avLst/>
          </a:prstGeom>
          <a:noFill/>
        </p:spPr>
        <p:txBody>
          <a:bodyPr wrap="none" rtlCol="0">
            <a:spAutoFit/>
          </a:bodyPr>
          <a:lstStyle/>
          <a:p>
            <a:r>
              <a:rPr lang="en-US" dirty="0"/>
              <a:t>Ignore D</a:t>
            </a:r>
          </a:p>
        </p:txBody>
      </p:sp>
      <p:sp>
        <p:nvSpPr>
          <p:cNvPr id="25" name="TextBox 24">
            <a:extLst>
              <a:ext uri="{FF2B5EF4-FFF2-40B4-BE49-F238E27FC236}">
                <a16:creationId xmlns:a16="http://schemas.microsoft.com/office/drawing/2014/main" id="{653368C6-7788-E5F2-3DD9-679C8C099A13}"/>
              </a:ext>
            </a:extLst>
          </p:cNvPr>
          <p:cNvSpPr txBox="1"/>
          <p:nvPr/>
        </p:nvSpPr>
        <p:spPr>
          <a:xfrm>
            <a:off x="2984878" y="1082470"/>
            <a:ext cx="983154" cy="369332"/>
          </a:xfrm>
          <a:prstGeom prst="rect">
            <a:avLst/>
          </a:prstGeom>
          <a:noFill/>
        </p:spPr>
        <p:txBody>
          <a:bodyPr wrap="none" rtlCol="0">
            <a:spAutoFit/>
          </a:bodyPr>
          <a:lstStyle/>
          <a:p>
            <a:r>
              <a:rPr lang="en-US" dirty="0"/>
              <a:t>Ignore D</a:t>
            </a:r>
          </a:p>
        </p:txBody>
      </p:sp>
      <p:sp>
        <p:nvSpPr>
          <p:cNvPr id="26" name="TextBox 25">
            <a:extLst>
              <a:ext uri="{FF2B5EF4-FFF2-40B4-BE49-F238E27FC236}">
                <a16:creationId xmlns:a16="http://schemas.microsoft.com/office/drawing/2014/main" id="{1CC7287F-E607-E260-360F-567180657D65}"/>
              </a:ext>
            </a:extLst>
          </p:cNvPr>
          <p:cNvSpPr txBox="1"/>
          <p:nvPr/>
        </p:nvSpPr>
        <p:spPr>
          <a:xfrm>
            <a:off x="3189077" y="3246994"/>
            <a:ext cx="1104148" cy="369332"/>
          </a:xfrm>
          <a:prstGeom prst="rect">
            <a:avLst/>
          </a:prstGeom>
          <a:noFill/>
        </p:spPr>
        <p:txBody>
          <a:bodyPr wrap="none" rtlCol="0">
            <a:spAutoFit/>
          </a:bodyPr>
          <a:lstStyle/>
          <a:p>
            <a:r>
              <a:rPr lang="en-US" dirty="0"/>
              <a:t>Clock to 0</a:t>
            </a:r>
          </a:p>
        </p:txBody>
      </p:sp>
      <p:sp>
        <p:nvSpPr>
          <p:cNvPr id="27" name="TextBox 26">
            <a:extLst>
              <a:ext uri="{FF2B5EF4-FFF2-40B4-BE49-F238E27FC236}">
                <a16:creationId xmlns:a16="http://schemas.microsoft.com/office/drawing/2014/main" id="{DF9298A3-05F1-BD2B-B023-02210E2C7404}"/>
              </a:ext>
            </a:extLst>
          </p:cNvPr>
          <p:cNvSpPr txBox="1"/>
          <p:nvPr/>
        </p:nvSpPr>
        <p:spPr>
          <a:xfrm>
            <a:off x="10186419" y="3192660"/>
            <a:ext cx="1104148" cy="369332"/>
          </a:xfrm>
          <a:prstGeom prst="rect">
            <a:avLst/>
          </a:prstGeom>
          <a:noFill/>
        </p:spPr>
        <p:txBody>
          <a:bodyPr wrap="none" rtlCol="0">
            <a:spAutoFit/>
          </a:bodyPr>
          <a:lstStyle/>
          <a:p>
            <a:r>
              <a:rPr lang="en-US" dirty="0"/>
              <a:t>Clock to 0</a:t>
            </a:r>
          </a:p>
        </p:txBody>
      </p:sp>
      <p:sp>
        <p:nvSpPr>
          <p:cNvPr id="28" name="Title 27">
            <a:extLst>
              <a:ext uri="{FF2B5EF4-FFF2-40B4-BE49-F238E27FC236}">
                <a16:creationId xmlns:a16="http://schemas.microsoft.com/office/drawing/2014/main" id="{25E4D8BE-B3B3-73C1-290E-2B31F2105088}"/>
              </a:ext>
            </a:extLst>
          </p:cNvPr>
          <p:cNvSpPr>
            <a:spLocks noGrp="1"/>
          </p:cNvSpPr>
          <p:nvPr>
            <p:ph type="title"/>
          </p:nvPr>
        </p:nvSpPr>
        <p:spPr>
          <a:xfrm>
            <a:off x="4989265" y="2766219"/>
            <a:ext cx="2422746" cy="1325563"/>
          </a:xfrm>
        </p:spPr>
        <p:txBody>
          <a:bodyPr/>
          <a:lstStyle/>
          <a:p>
            <a:pPr algn="ctr"/>
            <a:r>
              <a:rPr lang="en-US" dirty="0"/>
              <a:t>Gated D Latch</a:t>
            </a:r>
          </a:p>
        </p:txBody>
      </p:sp>
    </p:spTree>
    <p:extLst>
      <p:ext uri="{BB962C8B-B14F-4D97-AF65-F5344CB8AC3E}">
        <p14:creationId xmlns:p14="http://schemas.microsoft.com/office/powerpoint/2010/main" val="1040520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18E3A-C036-ED0C-FC83-C253716A9AC5}"/>
              </a:ext>
            </a:extLst>
          </p:cNvPr>
          <p:cNvSpPr>
            <a:spLocks noGrp="1"/>
          </p:cNvSpPr>
          <p:nvPr>
            <p:ph type="title"/>
          </p:nvPr>
        </p:nvSpPr>
        <p:spPr>
          <a:xfrm>
            <a:off x="838200" y="365125"/>
            <a:ext cx="5052646" cy="1325563"/>
          </a:xfrm>
        </p:spPr>
        <p:txBody>
          <a:bodyPr/>
          <a:lstStyle/>
          <a:p>
            <a:r>
              <a:rPr lang="en-US" dirty="0"/>
              <a:t>Computer Architecture</a:t>
            </a:r>
          </a:p>
        </p:txBody>
      </p:sp>
      <p:sp>
        <p:nvSpPr>
          <p:cNvPr id="7" name="Content Placeholder 6">
            <a:extLst>
              <a:ext uri="{FF2B5EF4-FFF2-40B4-BE49-F238E27FC236}">
                <a16:creationId xmlns:a16="http://schemas.microsoft.com/office/drawing/2014/main" id="{E49A90A1-4D95-195B-A460-922DCA09E6E6}"/>
              </a:ext>
            </a:extLst>
          </p:cNvPr>
          <p:cNvSpPr>
            <a:spLocks noGrp="1"/>
          </p:cNvSpPr>
          <p:nvPr>
            <p:ph idx="1"/>
          </p:nvPr>
        </p:nvSpPr>
        <p:spPr>
          <a:xfrm>
            <a:off x="838200" y="1825625"/>
            <a:ext cx="4771292" cy="3873194"/>
          </a:xfrm>
        </p:spPr>
        <p:txBody>
          <a:bodyPr>
            <a:normAutofit/>
          </a:bodyPr>
          <a:lstStyle/>
          <a:p>
            <a:r>
              <a:rPr lang="en-US" dirty="0"/>
              <a:t>Within the computer data is moved using electric wires</a:t>
            </a:r>
          </a:p>
          <a:p>
            <a:r>
              <a:rPr lang="en-US" dirty="0"/>
              <a:t>Each wire generally has a voltage that is either a "0" or "1"</a:t>
            </a:r>
          </a:p>
          <a:p>
            <a:r>
              <a:rPr lang="en-US" dirty="0"/>
              <a:t>Wires connect components like the CPU, Memory, or other devices</a:t>
            </a:r>
          </a:p>
        </p:txBody>
      </p:sp>
      <p:pic>
        <p:nvPicPr>
          <p:cNvPr id="1030" name="Picture 6">
            <a:extLst>
              <a:ext uri="{FF2B5EF4-FFF2-40B4-BE49-F238E27FC236}">
                <a16:creationId xmlns:a16="http://schemas.microsoft.com/office/drawing/2014/main" id="{2DE2D932-74E9-C4E7-4DB7-F46E04FBC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56" y="1175201"/>
            <a:ext cx="5658615" cy="4067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714407-5B02-6E11-CFD0-67CDEE2219CD}"/>
              </a:ext>
            </a:extLst>
          </p:cNvPr>
          <p:cNvSpPr txBox="1"/>
          <p:nvPr/>
        </p:nvSpPr>
        <p:spPr>
          <a:xfrm>
            <a:off x="1064968" y="5833756"/>
            <a:ext cx="610186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Printed_circuit_board</a:t>
            </a:r>
            <a:endParaRPr lang="en-US" dirty="0"/>
          </a:p>
        </p:txBody>
      </p:sp>
      <p:sp>
        <p:nvSpPr>
          <p:cNvPr id="8" name="TextBox 7">
            <a:extLst>
              <a:ext uri="{FF2B5EF4-FFF2-40B4-BE49-F238E27FC236}">
                <a16:creationId xmlns:a16="http://schemas.microsoft.com/office/drawing/2014/main" id="{56C366E4-A1E8-1708-F1AA-965C56860991}"/>
              </a:ext>
            </a:extLst>
          </p:cNvPr>
          <p:cNvSpPr txBox="1"/>
          <p:nvPr/>
        </p:nvSpPr>
        <p:spPr>
          <a:xfrm>
            <a:off x="7653167" y="5398477"/>
            <a:ext cx="3299237" cy="923330"/>
          </a:xfrm>
          <a:prstGeom prst="rect">
            <a:avLst/>
          </a:prstGeom>
          <a:noFill/>
        </p:spPr>
        <p:txBody>
          <a:bodyPr wrap="none" rtlCol="0">
            <a:spAutoFit/>
          </a:bodyPr>
          <a:lstStyle/>
          <a:p>
            <a:pPr algn="ctr"/>
            <a:r>
              <a:rPr lang="en-US" dirty="0"/>
              <a:t>A sound chip from a 1980's </a:t>
            </a:r>
          </a:p>
          <a:p>
            <a:pPr algn="ctr"/>
            <a:r>
              <a:rPr lang="en-US" dirty="0"/>
              <a:t>Commodore 64 connected to the</a:t>
            </a:r>
          </a:p>
          <a:p>
            <a:pPr algn="ctr"/>
            <a:r>
              <a:rPr lang="en-US" dirty="0"/>
              <a:t>motherboard</a:t>
            </a:r>
          </a:p>
        </p:txBody>
      </p:sp>
    </p:spTree>
    <p:extLst>
      <p:ext uri="{BB962C8B-B14F-4D97-AF65-F5344CB8AC3E}">
        <p14:creationId xmlns:p14="http://schemas.microsoft.com/office/powerpoint/2010/main" val="42443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F90C-899E-4BCD-F891-898ACA3599BA}"/>
              </a:ext>
            </a:extLst>
          </p:cNvPr>
          <p:cNvSpPr>
            <a:spLocks noGrp="1"/>
          </p:cNvSpPr>
          <p:nvPr>
            <p:ph type="title"/>
          </p:nvPr>
        </p:nvSpPr>
        <p:spPr/>
        <p:txBody>
          <a:bodyPr/>
          <a:lstStyle/>
          <a:p>
            <a:r>
              <a:rPr lang="en-US" dirty="0"/>
              <a:t>Stack D Latches to Make a 3-bit Register</a:t>
            </a:r>
          </a:p>
        </p:txBody>
      </p:sp>
      <p:pic>
        <p:nvPicPr>
          <p:cNvPr id="4" name="Picture 3" descr="A three bit with inputs representing ones, twos, and fours columns of a base-2 number.  There is also a clock input. The outputs of each latch is connected to the 1, 2, and 4 inputs of a Nixie tube so we can se the value of the bits stored in the three latches as a number between 0 and 7.  The current value is 5.  Essentially this functions as three on-bit latches collapsed into a single higher level three-bit latch component.">
            <a:extLst>
              <a:ext uri="{FF2B5EF4-FFF2-40B4-BE49-F238E27FC236}">
                <a16:creationId xmlns:a16="http://schemas.microsoft.com/office/drawing/2014/main" id="{41158753-3339-F6E6-D567-391B18A6B33E}"/>
              </a:ext>
            </a:extLst>
          </p:cNvPr>
          <p:cNvPicPr>
            <a:picLocks noChangeAspect="1"/>
          </p:cNvPicPr>
          <p:nvPr/>
        </p:nvPicPr>
        <p:blipFill>
          <a:blip r:embed="rId2"/>
          <a:stretch>
            <a:fillRect/>
          </a:stretch>
        </p:blipFill>
        <p:spPr>
          <a:xfrm>
            <a:off x="6583706" y="1795319"/>
            <a:ext cx="4883828" cy="3519630"/>
          </a:xfrm>
          <a:prstGeom prst="rect">
            <a:avLst/>
          </a:prstGeom>
        </p:spPr>
      </p:pic>
      <p:pic>
        <p:nvPicPr>
          <p:cNvPr id="6" name="Picture 5" descr="Three one bit latches with each representing the ones, twos, and fours columns of a base-2 number.  The clock input is connected ot the clock inputs of each latch.  The outputs of each latch is connected to the 1, 2, and 4 inputs of a Nixie tube so we can se the value of the bits stored in the three latches as a number between 0 and 7.  The current value is 5.">
            <a:extLst>
              <a:ext uri="{FF2B5EF4-FFF2-40B4-BE49-F238E27FC236}">
                <a16:creationId xmlns:a16="http://schemas.microsoft.com/office/drawing/2014/main" id="{7C77BC31-70E5-65C0-16E8-F3817B360B73}"/>
              </a:ext>
            </a:extLst>
          </p:cNvPr>
          <p:cNvPicPr>
            <a:picLocks noChangeAspect="1"/>
          </p:cNvPicPr>
          <p:nvPr/>
        </p:nvPicPr>
        <p:blipFill>
          <a:blip r:embed="rId3"/>
          <a:stretch>
            <a:fillRect/>
          </a:stretch>
        </p:blipFill>
        <p:spPr>
          <a:xfrm>
            <a:off x="994797" y="1690688"/>
            <a:ext cx="5101203" cy="4119705"/>
          </a:xfrm>
          <a:prstGeom prst="rect">
            <a:avLst/>
          </a:prstGeom>
        </p:spPr>
      </p:pic>
    </p:spTree>
    <p:extLst>
      <p:ext uri="{BB962C8B-B14F-4D97-AF65-F5344CB8AC3E}">
        <p14:creationId xmlns:p14="http://schemas.microsoft.com/office/powerpoint/2010/main" val="1023558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CF3B-CAB1-17D3-CA8E-9179BE6AA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3B646-F085-4595-FC4E-E2D41C92BA6A}"/>
              </a:ext>
            </a:extLst>
          </p:cNvPr>
          <p:cNvSpPr>
            <a:spLocks noGrp="1"/>
          </p:cNvSpPr>
          <p:nvPr>
            <p:ph type="title"/>
          </p:nvPr>
        </p:nvSpPr>
        <p:spPr/>
        <p:txBody>
          <a:bodyPr/>
          <a:lstStyle/>
          <a:p>
            <a:r>
              <a:rPr lang="en-US" dirty="0"/>
              <a:t>Speed / Delay / Clocks</a:t>
            </a:r>
          </a:p>
        </p:txBody>
      </p:sp>
      <p:sp>
        <p:nvSpPr>
          <p:cNvPr id="3" name="Text Placeholder 2">
            <a:extLst>
              <a:ext uri="{FF2B5EF4-FFF2-40B4-BE49-F238E27FC236}">
                <a16:creationId xmlns:a16="http://schemas.microsoft.com/office/drawing/2014/main" id="{EDBACD9C-4620-3E91-0131-24183A84209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2362973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pic>
        <p:nvPicPr>
          <p:cNvPr id="4" name="Picture 3" descr="A diagram of a circuit&#10;&#10;AI-generated content may be incorrect.">
            <a:extLst>
              <a:ext uri="{FF2B5EF4-FFF2-40B4-BE49-F238E27FC236}">
                <a16:creationId xmlns:a16="http://schemas.microsoft.com/office/drawing/2014/main" id="{C172A6F8-84F0-724B-DDC0-D7F6CA656DF5}"/>
              </a:ext>
            </a:extLst>
          </p:cNvPr>
          <p:cNvPicPr>
            <a:picLocks noChangeAspect="1"/>
          </p:cNvPicPr>
          <p:nvPr/>
        </p:nvPicPr>
        <p:blipFill>
          <a:blip r:embed="rId2"/>
          <a:srcRect r="8597" b="22680"/>
          <a:stretch/>
        </p:blipFill>
        <p:spPr>
          <a:xfrm>
            <a:off x="4510392" y="2865230"/>
            <a:ext cx="6686320" cy="2798601"/>
          </a:xfrm>
          <a:prstGeom prst="rect">
            <a:avLst/>
          </a:prstGeom>
        </p:spPr>
      </p:pic>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spTree>
    <p:extLst>
      <p:ext uri="{BB962C8B-B14F-4D97-AF65-F5344CB8AC3E}">
        <p14:creationId xmlns:p14="http://schemas.microsoft.com/office/powerpoint/2010/main" val="519649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1701390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2055466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376153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1297167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2562992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CCAE-8EB6-2904-64A4-851F5D738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F8482-B470-2B1B-F49C-ADEB6830D162}"/>
              </a:ext>
            </a:extLst>
          </p:cNvPr>
          <p:cNvSpPr>
            <a:spLocks noGrp="1"/>
          </p:cNvSpPr>
          <p:nvPr>
            <p:ph type="title"/>
          </p:nvPr>
        </p:nvSpPr>
        <p:spPr/>
        <p:txBody>
          <a:bodyPr/>
          <a:lstStyle/>
          <a:p>
            <a:r>
              <a:rPr lang="en-US" dirty="0"/>
              <a:t>Arithmetic / Logic Units</a:t>
            </a:r>
          </a:p>
        </p:txBody>
      </p:sp>
      <p:sp>
        <p:nvSpPr>
          <p:cNvPr id="3" name="Content Placeholder 2">
            <a:extLst>
              <a:ext uri="{FF2B5EF4-FFF2-40B4-BE49-F238E27FC236}">
                <a16:creationId xmlns:a16="http://schemas.microsoft.com/office/drawing/2014/main" id="{AAED9895-74B6-C1B7-817F-B1DECA95F41A}"/>
              </a:ext>
            </a:extLst>
          </p:cNvPr>
          <p:cNvSpPr>
            <a:spLocks noGrp="1"/>
          </p:cNvSpPr>
          <p:nvPr>
            <p:ph idx="1"/>
          </p:nvPr>
        </p:nvSpPr>
        <p:spPr>
          <a:xfrm>
            <a:off x="838200" y="1825625"/>
            <a:ext cx="4248150" cy="4351338"/>
          </a:xfrm>
        </p:spPr>
        <p:txBody>
          <a:bodyPr>
            <a:normAutofit/>
          </a:bodyPr>
          <a:lstStyle/>
          <a:p>
            <a:r>
              <a:rPr lang="en-US" dirty="0"/>
              <a:t>The ALU within the CPU takes inputs from registers, performs computations on those inputs and then stores the results back in registers</a:t>
            </a:r>
          </a:p>
          <a:p>
            <a:r>
              <a:rPr lang="en-US" dirty="0"/>
              <a:t>The latency of ALU operations drives the clock rate.</a:t>
            </a:r>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7AD34182-A1CA-6F53-D074-7B4C2623343A}"/>
              </a:ext>
            </a:extLst>
          </p:cNvPr>
          <p:cNvGrpSpPr/>
          <p:nvPr/>
        </p:nvGrpSpPr>
        <p:grpSpPr>
          <a:xfrm>
            <a:off x="6558202" y="1641683"/>
            <a:ext cx="4130989" cy="2588219"/>
            <a:chOff x="3529013" y="1083657"/>
            <a:chExt cx="4130989" cy="2588219"/>
          </a:xfrm>
        </p:grpSpPr>
        <p:sp>
          <p:nvSpPr>
            <p:cNvPr id="44" name="Rectangle 43">
              <a:extLst>
                <a:ext uri="{FF2B5EF4-FFF2-40B4-BE49-F238E27FC236}">
                  <a16:creationId xmlns:a16="http://schemas.microsoft.com/office/drawing/2014/main" id="{8036B6EF-F06B-B2DC-CBF6-06AB68A9892B}"/>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F88478EE-D562-40F8-B081-35E81738D117}"/>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3DCC385-A478-49BA-3EDD-5663816B5FB3}"/>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ACA4C875-E034-52EA-A1DC-7AB969D3679A}"/>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07E4AE-80BE-5865-7750-64AB8BDA3096}"/>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9637DCA0-8259-68E6-139B-C69531EA61E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5032777-E29C-FCA1-7BC1-40DE7F93F1A7}"/>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2684EF32-E543-70F8-1801-8D758156E359}"/>
              </a:ext>
            </a:extLst>
          </p:cNvPr>
          <p:cNvSpPr txBox="1"/>
          <p:nvPr/>
        </p:nvSpPr>
        <p:spPr>
          <a:xfrm>
            <a:off x="5552447" y="4842060"/>
            <a:ext cx="6093618"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Processor_register</a:t>
            </a:r>
            <a:endParaRPr lang="en-US" dirty="0"/>
          </a:p>
        </p:txBody>
      </p:sp>
      <p:sp>
        <p:nvSpPr>
          <p:cNvPr id="8" name="TextBox 7">
            <a:extLst>
              <a:ext uri="{FF2B5EF4-FFF2-40B4-BE49-F238E27FC236}">
                <a16:creationId xmlns:a16="http://schemas.microsoft.com/office/drawing/2014/main" id="{3C9ECCD6-63A0-78FA-EABC-F22F8EBCBEBE}"/>
              </a:ext>
            </a:extLst>
          </p:cNvPr>
          <p:cNvSpPr txBox="1"/>
          <p:nvPr/>
        </p:nvSpPr>
        <p:spPr>
          <a:xfrm>
            <a:off x="7852642" y="959157"/>
            <a:ext cx="1493229" cy="523220"/>
          </a:xfrm>
          <a:prstGeom prst="rect">
            <a:avLst/>
          </a:prstGeom>
          <a:noFill/>
        </p:spPr>
        <p:txBody>
          <a:bodyPr wrap="none" rtlCol="0">
            <a:spAutoFit/>
          </a:bodyPr>
          <a:lstStyle/>
          <a:p>
            <a:r>
              <a:rPr lang="en-US" sz="2800" dirty="0"/>
              <a:t>Registers</a:t>
            </a:r>
          </a:p>
        </p:txBody>
      </p:sp>
      <p:cxnSp>
        <p:nvCxnSpPr>
          <p:cNvPr id="10" name="Straight Arrow Connector 9">
            <a:extLst>
              <a:ext uri="{FF2B5EF4-FFF2-40B4-BE49-F238E27FC236}">
                <a16:creationId xmlns:a16="http://schemas.microsoft.com/office/drawing/2014/main" id="{8F1AD7E2-2E11-4668-58B3-7A7391D00F27}"/>
              </a:ext>
            </a:extLst>
          </p:cNvPr>
          <p:cNvCxnSpPr>
            <a:stCxn id="8" idx="1"/>
            <a:endCxn id="62" idx="0"/>
          </p:cNvCxnSpPr>
          <p:nvPr/>
        </p:nvCxnSpPr>
        <p:spPr>
          <a:xfrm flipH="1">
            <a:off x="6758227" y="1220767"/>
            <a:ext cx="1094415" cy="42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817D63-873D-9C5A-6FC9-CB8BEC41B416}"/>
              </a:ext>
            </a:extLst>
          </p:cNvPr>
          <p:cNvCxnSpPr>
            <a:cxnSpLocks/>
            <a:stCxn id="8" idx="3"/>
            <a:endCxn id="66" idx="0"/>
          </p:cNvCxnSpPr>
          <p:nvPr/>
        </p:nvCxnSpPr>
        <p:spPr>
          <a:xfrm>
            <a:off x="9345871" y="1220767"/>
            <a:ext cx="1143295" cy="1038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339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9CA7-2803-2B36-B780-EF808B226E12}"/>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B88D878D-581E-ADE0-2701-6356DC13755E}"/>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894F083B-DB1E-84E0-F64F-955B0AD682A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89492CD6-DCBE-841F-7F44-E24E8BEB9794}"/>
              </a:ext>
            </a:extLst>
          </p:cNvPr>
          <p:cNvSpPr>
            <a:spLocks noGrp="1"/>
          </p:cNvSpPr>
          <p:nvPr>
            <p:ph idx="1"/>
          </p:nvPr>
        </p:nvSpPr>
        <p:spPr>
          <a:xfrm>
            <a:off x="838200" y="1825625"/>
            <a:ext cx="4571082" cy="3810677"/>
          </a:xfrm>
        </p:spPr>
        <p:txBody>
          <a:bodyPr/>
          <a:lstStyle/>
          <a:p>
            <a:r>
              <a:rPr lang="en-US" dirty="0"/>
              <a:t>The adder and its inputs is a "combinational circuit"</a:t>
            </a:r>
          </a:p>
          <a:p>
            <a:r>
              <a:rPr lang="en-US" dirty="0"/>
              <a:t>The latch is a "clocked circuit", ignoring its inputs while the clock is low, then "latching" the inputs in once the clock goes high</a:t>
            </a:r>
          </a:p>
          <a:p>
            <a:r>
              <a:rPr lang="en-US" dirty="0"/>
              <a:t>When the clock is low input changes are ignored</a:t>
            </a:r>
          </a:p>
        </p:txBody>
      </p:sp>
      <p:pic>
        <p:nvPicPr>
          <p:cNvPr id="24" name="Picture 23" descr="A diagram of a circuit&#10;&#10;AI-generated content may be incorrect.">
            <a:extLst>
              <a:ext uri="{FF2B5EF4-FFF2-40B4-BE49-F238E27FC236}">
                <a16:creationId xmlns:a16="http://schemas.microsoft.com/office/drawing/2014/main" id="{A33B4DA3-50FA-EBBF-3E83-26FC16A9BE24}"/>
              </a:ext>
            </a:extLst>
          </p:cNvPr>
          <p:cNvPicPr>
            <a:picLocks noChangeAspect="1"/>
          </p:cNvPicPr>
          <p:nvPr/>
        </p:nvPicPr>
        <p:blipFill>
          <a:blip r:embed="rId3"/>
          <a:stretch>
            <a:fillRect/>
          </a:stretch>
        </p:blipFill>
        <p:spPr>
          <a:xfrm>
            <a:off x="5842865" y="1836138"/>
            <a:ext cx="5438495" cy="3786129"/>
          </a:xfrm>
          <a:prstGeom prst="rect">
            <a:avLst/>
          </a:prstGeom>
        </p:spPr>
      </p:pic>
    </p:spTree>
    <p:extLst>
      <p:ext uri="{BB962C8B-B14F-4D97-AF65-F5344CB8AC3E}">
        <p14:creationId xmlns:p14="http://schemas.microsoft.com/office/powerpoint/2010/main" val="2555926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4"/>
        <p:cNvGrpSpPr/>
        <p:nvPr/>
      </p:nvGrpSpPr>
      <p:grpSpPr>
        <a:xfrm>
          <a:off x="0" y="0"/>
          <a:ext cx="0" cy="0"/>
          <a:chOff x="0" y="0"/>
          <a:chExt cx="0" cy="0"/>
        </a:xfrm>
      </p:grpSpPr>
      <p:sp>
        <p:nvSpPr>
          <p:cNvPr id="355" name="Shape 355"/>
          <p:cNvSpPr txBox="1"/>
          <p:nvPr/>
        </p:nvSpPr>
        <p:spPr>
          <a:xfrm>
            <a:off x="4572001" y="1029102"/>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FF00FF"/>
                </a:solidFill>
                <a:latin typeface="Arial" charset="0"/>
                <a:ea typeface="Arial" charset="0"/>
                <a:cs typeface="Arial" charset="0"/>
                <a:sym typeface="Cabin"/>
              </a:rPr>
              <a:t>  </a:t>
            </a:r>
            <a:r>
              <a:rPr lang="en-US" sz="2400">
                <a:solidFill>
                  <a:srgbClr val="00FFFF"/>
                </a:solidFill>
                <a:latin typeface="Arial" charset="0"/>
                <a:ea typeface="Arial" charset="0"/>
                <a:cs typeface="Arial" charset="0"/>
                <a:sym typeface="Cabin"/>
              </a:rPr>
              <a:t>Software</a:t>
            </a:r>
          </a:p>
        </p:txBody>
      </p:sp>
      <p:sp>
        <p:nvSpPr>
          <p:cNvPr id="356" name="Shape 356"/>
          <p:cNvSpPr txBox="1"/>
          <p:nvPr/>
        </p:nvSpPr>
        <p:spPr>
          <a:xfrm>
            <a:off x="2124076" y="1591077"/>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57" name="Shape 357"/>
          <p:cNvSpPr txBox="1"/>
          <p:nvPr/>
        </p:nvSpPr>
        <p:spPr>
          <a:xfrm>
            <a:off x="5048251" y="1667277"/>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58" name="Shape 358"/>
          <p:cNvSpPr txBox="1"/>
          <p:nvPr/>
        </p:nvSpPr>
        <p:spPr>
          <a:xfrm>
            <a:off x="5048250" y="3943752"/>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59" name="Shape 359"/>
          <p:cNvSpPr txBox="1"/>
          <p:nvPr/>
        </p:nvSpPr>
        <p:spPr>
          <a:xfrm>
            <a:off x="8448676" y="2572152"/>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60" name="Shape 360"/>
          <p:cNvCxnSpPr/>
          <p:nvPr/>
        </p:nvCxnSpPr>
        <p:spPr>
          <a:xfrm flipH="1">
            <a:off x="3773089" y="2436420"/>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61" name="Shape 361"/>
          <p:cNvCxnSpPr/>
          <p:nvPr/>
        </p:nvCxnSpPr>
        <p:spPr>
          <a:xfrm rot="10800000">
            <a:off x="5543550" y="3174607"/>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62" name="Shape 362"/>
          <p:cNvCxnSpPr/>
          <p:nvPr/>
        </p:nvCxnSpPr>
        <p:spPr>
          <a:xfrm>
            <a:off x="6259115" y="3187704"/>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63" name="Shape 363"/>
          <p:cNvCxnSpPr/>
          <p:nvPr/>
        </p:nvCxnSpPr>
        <p:spPr>
          <a:xfrm flipH="1">
            <a:off x="7241382" y="2904336"/>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64" name="Shape 364"/>
          <p:cNvCxnSpPr/>
          <p:nvPr/>
        </p:nvCxnSpPr>
        <p:spPr>
          <a:xfrm>
            <a:off x="7215187" y="3658001"/>
            <a:ext cx="1184672" cy="0"/>
          </a:xfrm>
          <a:prstGeom prst="straightConnector1">
            <a:avLst/>
          </a:prstGeom>
          <a:noFill/>
          <a:ln w="88900" cap="rnd" cmpd="sng">
            <a:solidFill>
              <a:srgbClr val="FFFF00"/>
            </a:solidFill>
            <a:prstDash val="solid"/>
            <a:miter/>
            <a:headEnd type="stealth" w="med" len="med"/>
            <a:tailEnd type="none" w="med" len="med"/>
          </a:ln>
        </p:spPr>
      </p:cxnSp>
      <p:sp>
        <p:nvSpPr>
          <p:cNvPr id="365" name="Shape 365"/>
          <p:cNvSpPr txBox="1"/>
          <p:nvPr/>
        </p:nvSpPr>
        <p:spPr>
          <a:xfrm>
            <a:off x="9328546" y="767164"/>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66" name="Shape 366"/>
          <p:cNvSpPr/>
          <p:nvPr/>
        </p:nvSpPr>
        <p:spPr>
          <a:xfrm>
            <a:off x="6886575" y="876701"/>
            <a:ext cx="1352550" cy="952500"/>
          </a:xfrm>
          <a:prstGeom prst="wedgeEllipseCallout">
            <a:avLst>
              <a:gd name="adj1" fmla="val -43827"/>
              <a:gd name="adj2" fmla="val 8022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
        <p:nvSpPr>
          <p:cNvPr id="2" name="TextBox 1">
            <a:extLst>
              <a:ext uri="{FF2B5EF4-FFF2-40B4-BE49-F238E27FC236}">
                <a16:creationId xmlns:a16="http://schemas.microsoft.com/office/drawing/2014/main" id="{7ABE07B3-511B-326C-9D10-60AF05D4DAFC}"/>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48732-CDC1-FE3E-DAC1-985EA681EAAB}"/>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1ACDE268-7F04-E410-32F3-1A5D34572D80}"/>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F356305C-1C42-2988-BE26-79E98848E288}"/>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622531DE-7F40-4EF3-5B94-E374CEE723CA}"/>
              </a:ext>
            </a:extLst>
          </p:cNvPr>
          <p:cNvSpPr>
            <a:spLocks noGrp="1"/>
          </p:cNvSpPr>
          <p:nvPr>
            <p:ph idx="1"/>
          </p:nvPr>
        </p:nvSpPr>
        <p:spPr>
          <a:xfrm>
            <a:off x="838200" y="1825625"/>
            <a:ext cx="4571082" cy="3810677"/>
          </a:xfrm>
        </p:spPr>
        <p:txBody>
          <a:bodyPr/>
          <a:lstStyle/>
          <a:p>
            <a:r>
              <a:rPr lang="en-US" dirty="0"/>
              <a:t>At this point, we have changed the adder input values.</a:t>
            </a:r>
          </a:p>
          <a:p>
            <a:r>
              <a:rPr lang="en-US" dirty="0"/>
              <a:t>The adder is adding the values and producing the sum reacting to whatever we do with a small delay.</a:t>
            </a:r>
          </a:p>
          <a:p>
            <a:r>
              <a:rPr lang="en-US" dirty="0"/>
              <a:t>The latch is ignoring all changes of the sum values</a:t>
            </a:r>
          </a:p>
        </p:txBody>
      </p:sp>
    </p:spTree>
    <p:extLst>
      <p:ext uri="{BB962C8B-B14F-4D97-AF65-F5344CB8AC3E}">
        <p14:creationId xmlns:p14="http://schemas.microsoft.com/office/powerpoint/2010/main" val="3973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922B-DEE2-18F9-7225-A1FD77188972}"/>
            </a:ext>
          </a:extLst>
        </p:cNvPr>
        <p:cNvGrpSpPr/>
        <p:nvPr/>
      </p:nvGrpSpPr>
      <p:grpSpPr>
        <a:xfrm>
          <a:off x="0" y="0"/>
          <a:ext cx="0" cy="0"/>
          <a:chOff x="0" y="0"/>
          <a:chExt cx="0" cy="0"/>
        </a:xfrm>
      </p:grpSpPr>
      <p:pic>
        <p:nvPicPr>
          <p:cNvPr id="26" name="Picture 25" descr="A diagram of a circuit&#10;&#10;AI-generated content may be incorrect.">
            <a:extLst>
              <a:ext uri="{FF2B5EF4-FFF2-40B4-BE49-F238E27FC236}">
                <a16:creationId xmlns:a16="http://schemas.microsoft.com/office/drawing/2014/main" id="{81CB6DE5-51E3-5A24-5CB2-0C0A69EEF6DB}"/>
              </a:ext>
            </a:extLst>
          </p:cNvPr>
          <p:cNvPicPr>
            <a:picLocks noChangeAspect="1"/>
          </p:cNvPicPr>
          <p:nvPr/>
        </p:nvPicPr>
        <p:blipFill>
          <a:blip r:embed="rId2"/>
          <a:stretch>
            <a:fillRect/>
          </a:stretch>
        </p:blipFill>
        <p:spPr>
          <a:xfrm>
            <a:off x="6006503" y="1910053"/>
            <a:ext cx="5438495" cy="3916236"/>
          </a:xfrm>
          <a:prstGeom prst="rect">
            <a:avLst/>
          </a:prstGeom>
        </p:spPr>
      </p:pic>
      <p:sp>
        <p:nvSpPr>
          <p:cNvPr id="2" name="Title 1">
            <a:extLst>
              <a:ext uri="{FF2B5EF4-FFF2-40B4-BE49-F238E27FC236}">
                <a16:creationId xmlns:a16="http://schemas.microsoft.com/office/drawing/2014/main" id="{D177B79E-2281-073D-4109-FDB77D177CF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2212FAF9-BFE9-33C2-12AF-E3C81DA42579}"/>
              </a:ext>
            </a:extLst>
          </p:cNvPr>
          <p:cNvSpPr>
            <a:spLocks noGrp="1"/>
          </p:cNvSpPr>
          <p:nvPr>
            <p:ph idx="1"/>
          </p:nvPr>
        </p:nvSpPr>
        <p:spPr>
          <a:xfrm>
            <a:off x="838200" y="1825625"/>
            <a:ext cx="4571082" cy="3810677"/>
          </a:xfrm>
        </p:spPr>
        <p:txBody>
          <a:bodyPr/>
          <a:lstStyle/>
          <a:p>
            <a:r>
              <a:rPr lang="en-US" dirty="0"/>
              <a:t>Once the clock is set to 1, the sum values are "latched" into the latch's internal memory.</a:t>
            </a:r>
          </a:p>
          <a:p>
            <a:r>
              <a:rPr lang="en-US" dirty="0"/>
              <a:t>At this point if we change inputs the latch may or may not get new sum values depending on the delay of the adder</a:t>
            </a:r>
          </a:p>
        </p:txBody>
      </p:sp>
    </p:spTree>
    <p:extLst>
      <p:ext uri="{BB962C8B-B14F-4D97-AF65-F5344CB8AC3E}">
        <p14:creationId xmlns:p14="http://schemas.microsoft.com/office/powerpoint/2010/main" val="4062004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B82C-A36B-B77E-F0B5-23B8BF812E7A}"/>
            </a:ext>
          </a:extLst>
        </p:cNvPr>
        <p:cNvGrpSpPr/>
        <p:nvPr/>
      </p:nvGrpSpPr>
      <p:grpSpPr>
        <a:xfrm>
          <a:off x="0" y="0"/>
          <a:ext cx="0" cy="0"/>
          <a:chOff x="0" y="0"/>
          <a:chExt cx="0" cy="0"/>
        </a:xfrm>
      </p:grpSpPr>
      <p:pic>
        <p:nvPicPr>
          <p:cNvPr id="27" name="Picture 26" descr="A diagram of a circuit&#10;&#10;AI-generated content may be incorrect.">
            <a:extLst>
              <a:ext uri="{FF2B5EF4-FFF2-40B4-BE49-F238E27FC236}">
                <a16:creationId xmlns:a16="http://schemas.microsoft.com/office/drawing/2014/main" id="{53AC9DD7-8565-5CB8-1DCE-E496C36B53AF}"/>
              </a:ext>
            </a:extLst>
          </p:cNvPr>
          <p:cNvPicPr>
            <a:picLocks noChangeAspect="1"/>
          </p:cNvPicPr>
          <p:nvPr/>
        </p:nvPicPr>
        <p:blipFill>
          <a:blip r:embed="rId2"/>
          <a:stretch>
            <a:fillRect/>
          </a:stretch>
        </p:blipFill>
        <p:spPr>
          <a:xfrm>
            <a:off x="5893811" y="1858618"/>
            <a:ext cx="5438495" cy="3825700"/>
          </a:xfrm>
          <a:prstGeom prst="rect">
            <a:avLst/>
          </a:prstGeom>
        </p:spPr>
      </p:pic>
      <p:sp>
        <p:nvSpPr>
          <p:cNvPr id="2" name="Title 1">
            <a:extLst>
              <a:ext uri="{FF2B5EF4-FFF2-40B4-BE49-F238E27FC236}">
                <a16:creationId xmlns:a16="http://schemas.microsoft.com/office/drawing/2014/main" id="{1BBCFB16-2741-ED0C-E351-9ADD46919D04}"/>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FDD52CF8-0E90-AAD6-90D2-AFDD52566295}"/>
              </a:ext>
            </a:extLst>
          </p:cNvPr>
          <p:cNvSpPr>
            <a:spLocks noGrp="1"/>
          </p:cNvSpPr>
          <p:nvPr>
            <p:ph idx="1"/>
          </p:nvPr>
        </p:nvSpPr>
        <p:spPr>
          <a:xfrm>
            <a:off x="838200" y="1825625"/>
            <a:ext cx="4571082" cy="3810677"/>
          </a:xfrm>
        </p:spPr>
        <p:txBody>
          <a:bodyPr/>
          <a:lstStyle/>
          <a:p>
            <a:r>
              <a:rPr lang="en-US" dirty="0"/>
              <a:t>So once we copy the sum inputs into the latch, the clock goes back down</a:t>
            </a:r>
          </a:p>
          <a:p>
            <a:r>
              <a:rPr lang="en-US" dirty="0"/>
              <a:t>We can once again change the adder inputs without affecting the latch since the clock is low.</a:t>
            </a:r>
          </a:p>
        </p:txBody>
      </p:sp>
    </p:spTree>
    <p:extLst>
      <p:ext uri="{BB962C8B-B14F-4D97-AF65-F5344CB8AC3E}">
        <p14:creationId xmlns:p14="http://schemas.microsoft.com/office/powerpoint/2010/main" val="1156133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CA41-972F-2111-A348-5E179320A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50798-C744-B645-078C-B5436A2D356A}"/>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477E0A7B-03F4-0CBE-DA83-0FC239F5B630}"/>
              </a:ext>
            </a:extLst>
          </p:cNvPr>
          <p:cNvSpPr>
            <a:spLocks noGrp="1"/>
          </p:cNvSpPr>
          <p:nvPr>
            <p:ph idx="1"/>
          </p:nvPr>
        </p:nvSpPr>
        <p:spPr>
          <a:xfrm>
            <a:off x="838200" y="1825625"/>
            <a:ext cx="4571082" cy="3810677"/>
          </a:xfrm>
        </p:spPr>
        <p:txBody>
          <a:bodyPr/>
          <a:lstStyle/>
          <a:p>
            <a:r>
              <a:rPr lang="en-US" dirty="0"/>
              <a:t>As we change the inputs to the adder, its sum outputs change to 7 (with a short delay) but the latch retains its stored value of 6 since the clock is low.</a:t>
            </a:r>
          </a:p>
          <a:p>
            <a:r>
              <a:rPr lang="en-US" dirty="0"/>
              <a:t>If the clock goes high the 7 would be copied in as the new latch stored value</a:t>
            </a:r>
          </a:p>
        </p:txBody>
      </p:sp>
      <p:pic>
        <p:nvPicPr>
          <p:cNvPr id="24" name="Picture 23" descr="A diagram of a circuit&#10;&#10;AI-generated content may be incorrect.">
            <a:extLst>
              <a:ext uri="{FF2B5EF4-FFF2-40B4-BE49-F238E27FC236}">
                <a16:creationId xmlns:a16="http://schemas.microsoft.com/office/drawing/2014/main" id="{C5E9EAF7-5951-31E4-7D74-C6F7B2FF87CB}"/>
              </a:ext>
            </a:extLst>
          </p:cNvPr>
          <p:cNvPicPr>
            <a:picLocks noChangeAspect="1"/>
          </p:cNvPicPr>
          <p:nvPr/>
        </p:nvPicPr>
        <p:blipFill>
          <a:blip r:embed="rId2"/>
          <a:stretch>
            <a:fillRect/>
          </a:stretch>
        </p:blipFill>
        <p:spPr>
          <a:xfrm>
            <a:off x="5842865" y="1836138"/>
            <a:ext cx="5438495" cy="3786129"/>
          </a:xfrm>
          <a:prstGeom prst="rect">
            <a:avLst/>
          </a:prstGeom>
        </p:spPr>
      </p:pic>
      <p:pic>
        <p:nvPicPr>
          <p:cNvPr id="25" name="Picture 24" descr="A diagram of a circuit&#10;&#10;AI-generated content may be incorrect.">
            <a:extLst>
              <a:ext uri="{FF2B5EF4-FFF2-40B4-BE49-F238E27FC236}">
                <a16:creationId xmlns:a16="http://schemas.microsoft.com/office/drawing/2014/main" id="{74A07B9F-922C-C5B3-7E2D-31EA90CF79E8}"/>
              </a:ext>
            </a:extLst>
          </p:cNvPr>
          <p:cNvPicPr>
            <a:picLocks noChangeAspect="1"/>
          </p:cNvPicPr>
          <p:nvPr/>
        </p:nvPicPr>
        <p:blipFill>
          <a:blip r:embed="rId3"/>
          <a:stretch>
            <a:fillRect/>
          </a:stretch>
        </p:blipFill>
        <p:spPr>
          <a:xfrm>
            <a:off x="5963258" y="1890030"/>
            <a:ext cx="5438495" cy="3880992"/>
          </a:xfrm>
          <a:prstGeom prst="rect">
            <a:avLst/>
          </a:prstGeom>
        </p:spPr>
      </p:pic>
      <p:pic>
        <p:nvPicPr>
          <p:cNvPr id="26" name="Picture 25" descr="A diagram of a circuit&#10;&#10;AI-generated content may be incorrect.">
            <a:extLst>
              <a:ext uri="{FF2B5EF4-FFF2-40B4-BE49-F238E27FC236}">
                <a16:creationId xmlns:a16="http://schemas.microsoft.com/office/drawing/2014/main" id="{4DA70EDE-CCA2-4269-F320-E6F1A47444DD}"/>
              </a:ext>
            </a:extLst>
          </p:cNvPr>
          <p:cNvPicPr>
            <a:picLocks noChangeAspect="1"/>
          </p:cNvPicPr>
          <p:nvPr/>
        </p:nvPicPr>
        <p:blipFill>
          <a:blip r:embed="rId4"/>
          <a:stretch>
            <a:fillRect/>
          </a:stretch>
        </p:blipFill>
        <p:spPr>
          <a:xfrm>
            <a:off x="6006503" y="1910053"/>
            <a:ext cx="5438495" cy="3916236"/>
          </a:xfrm>
          <a:prstGeom prst="rect">
            <a:avLst/>
          </a:prstGeom>
        </p:spPr>
      </p:pic>
      <p:pic>
        <p:nvPicPr>
          <p:cNvPr id="27" name="Picture 26" descr="A diagram of a circuit&#10;&#10;AI-generated content may be incorrect.">
            <a:extLst>
              <a:ext uri="{FF2B5EF4-FFF2-40B4-BE49-F238E27FC236}">
                <a16:creationId xmlns:a16="http://schemas.microsoft.com/office/drawing/2014/main" id="{3FE9552B-DD80-6573-1BAF-E3F3FE28FC39}"/>
              </a:ext>
            </a:extLst>
          </p:cNvPr>
          <p:cNvPicPr>
            <a:picLocks noChangeAspect="1"/>
          </p:cNvPicPr>
          <p:nvPr/>
        </p:nvPicPr>
        <p:blipFill>
          <a:blip r:embed="rId5"/>
          <a:stretch>
            <a:fillRect/>
          </a:stretch>
        </p:blipFill>
        <p:spPr>
          <a:xfrm>
            <a:off x="5893811" y="1858618"/>
            <a:ext cx="5438495" cy="3825700"/>
          </a:xfrm>
          <a:prstGeom prst="rect">
            <a:avLst/>
          </a:prstGeom>
        </p:spPr>
      </p:pic>
      <p:pic>
        <p:nvPicPr>
          <p:cNvPr id="28" name="Picture 27" descr="A diagram of a circuit&#10;&#10;AI-generated content may be incorrect.">
            <a:extLst>
              <a:ext uri="{FF2B5EF4-FFF2-40B4-BE49-F238E27FC236}">
                <a16:creationId xmlns:a16="http://schemas.microsoft.com/office/drawing/2014/main" id="{BCE3C992-B0CE-905E-90B7-5FA7D61636CA}"/>
              </a:ext>
            </a:extLst>
          </p:cNvPr>
          <p:cNvPicPr>
            <a:picLocks noChangeAspect="1"/>
          </p:cNvPicPr>
          <p:nvPr/>
        </p:nvPicPr>
        <p:blipFill>
          <a:blip r:embed="rId6"/>
          <a:stretch>
            <a:fillRect/>
          </a:stretch>
        </p:blipFill>
        <p:spPr>
          <a:xfrm>
            <a:off x="5831175" y="1858618"/>
            <a:ext cx="5522626" cy="4026086"/>
          </a:xfrm>
          <a:prstGeom prst="rect">
            <a:avLst/>
          </a:prstGeom>
        </p:spPr>
      </p:pic>
    </p:spTree>
    <p:extLst>
      <p:ext uri="{BB962C8B-B14F-4D97-AF65-F5344CB8AC3E}">
        <p14:creationId xmlns:p14="http://schemas.microsoft.com/office/powerpoint/2010/main" val="4186634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8C6F-0673-6412-17D5-35351459F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7A37F-E083-748C-C4C7-9753A9C3E67A}"/>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411064AF-C41E-C2AE-D29F-8FA9495BD89C}"/>
              </a:ext>
            </a:extLst>
          </p:cNvPr>
          <p:cNvSpPr>
            <a:spLocks noGrp="1"/>
          </p:cNvSpPr>
          <p:nvPr>
            <p:ph idx="1"/>
          </p:nvPr>
        </p:nvSpPr>
        <p:spPr>
          <a:xfrm>
            <a:off x="838200" y="1825625"/>
            <a:ext cx="4571082" cy="3810677"/>
          </a:xfrm>
        </p:spPr>
        <p:txBody>
          <a:bodyPr>
            <a:normAutofit fontScale="92500" lnSpcReduction="20000"/>
          </a:bodyPr>
          <a:lstStyle/>
          <a:p>
            <a:r>
              <a:rPr lang="en-US" dirty="0"/>
              <a:t>Replace the clock button with an automatic 1 hertz clock (toggles once per second)</a:t>
            </a:r>
          </a:p>
          <a:p>
            <a:r>
              <a:rPr lang="en-US" dirty="0"/>
              <a:t>Play with the adder inputs and watch as the clock causes them to be copied into the latch.</a:t>
            </a:r>
          </a:p>
          <a:p>
            <a:r>
              <a:rPr lang="en-US" dirty="0"/>
              <a:t>See how many inputs you can change in one second</a:t>
            </a:r>
          </a:p>
          <a:p>
            <a:r>
              <a:rPr lang="en-US" dirty="0"/>
              <a:t>You can start and stop the clock by clicking on it </a:t>
            </a:r>
            <a:r>
              <a:rPr lang="en-US" dirty="0">
                <a:sym typeface="Wingdings" pitchFamily="2" charset="2"/>
              </a:rPr>
              <a:t></a:t>
            </a:r>
            <a:endParaRPr lang="en-US" dirty="0"/>
          </a:p>
        </p:txBody>
      </p:sp>
      <p:pic>
        <p:nvPicPr>
          <p:cNvPr id="5" name="Picture 4" descr="A diagram of a circuit&#10;&#10;AI-generated content may be incorrect.">
            <a:extLst>
              <a:ext uri="{FF2B5EF4-FFF2-40B4-BE49-F238E27FC236}">
                <a16:creationId xmlns:a16="http://schemas.microsoft.com/office/drawing/2014/main" id="{5EC13F5E-85DA-380F-D08C-4DF5D834F136}"/>
              </a:ext>
            </a:extLst>
          </p:cNvPr>
          <p:cNvPicPr>
            <a:picLocks noChangeAspect="1"/>
          </p:cNvPicPr>
          <p:nvPr/>
        </p:nvPicPr>
        <p:blipFill>
          <a:blip r:embed="rId2"/>
          <a:stretch>
            <a:fillRect/>
          </a:stretch>
        </p:blipFill>
        <p:spPr>
          <a:xfrm>
            <a:off x="5409282" y="1034334"/>
            <a:ext cx="6420489" cy="4601968"/>
          </a:xfrm>
          <a:prstGeom prst="rect">
            <a:avLst/>
          </a:prstGeom>
        </p:spPr>
      </p:pic>
    </p:spTree>
    <p:extLst>
      <p:ext uri="{BB962C8B-B14F-4D97-AF65-F5344CB8AC3E}">
        <p14:creationId xmlns:p14="http://schemas.microsoft.com/office/powerpoint/2010/main" val="2450541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AC0E2-A77C-46D7-6A14-EF244D006BFA}"/>
              </a:ext>
            </a:extLst>
          </p:cNvPr>
          <p:cNvSpPr>
            <a:spLocks noGrp="1"/>
          </p:cNvSpPr>
          <p:nvPr>
            <p:ph type="title"/>
          </p:nvPr>
        </p:nvSpPr>
        <p:spPr>
          <a:xfrm>
            <a:off x="640080" y="325369"/>
            <a:ext cx="4368602" cy="1956841"/>
          </a:xfrm>
        </p:spPr>
        <p:txBody>
          <a:bodyPr anchor="b">
            <a:normAutofit/>
          </a:bodyPr>
          <a:lstStyle/>
          <a:p>
            <a:r>
              <a:rPr lang="en-US" sz="5400"/>
              <a:t>Let's make a counter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FB52C2-AAFB-00FB-1E34-12FADA0B9512}"/>
              </a:ext>
            </a:extLst>
          </p:cNvPr>
          <p:cNvSpPr>
            <a:spLocks noGrp="1"/>
          </p:cNvSpPr>
          <p:nvPr>
            <p:ph idx="1"/>
          </p:nvPr>
        </p:nvSpPr>
        <p:spPr>
          <a:xfrm>
            <a:off x="640080" y="2872899"/>
            <a:ext cx="4243589" cy="3320668"/>
          </a:xfrm>
        </p:spPr>
        <p:txBody>
          <a:bodyPr>
            <a:normAutofit/>
          </a:bodyPr>
          <a:lstStyle/>
          <a:p>
            <a:r>
              <a:rPr lang="en-US" sz="2200" dirty="0"/>
              <a:t>If we take an adder, clock, and register, we can make a counting unit by adding 1 to the register each clock cycle.</a:t>
            </a:r>
          </a:p>
        </p:txBody>
      </p:sp>
      <p:pic>
        <p:nvPicPr>
          <p:cNvPr id="5" name="Picture 4" descr="Old radio and an alarm clock on a table">
            <a:extLst>
              <a:ext uri="{FF2B5EF4-FFF2-40B4-BE49-F238E27FC236}">
                <a16:creationId xmlns:a16="http://schemas.microsoft.com/office/drawing/2014/main" id="{0FBF71CC-251A-1D75-2074-42B09F4B75A5}"/>
              </a:ext>
            </a:extLst>
          </p:cNvPr>
          <p:cNvPicPr>
            <a:picLocks noChangeAspect="1"/>
          </p:cNvPicPr>
          <p:nvPr/>
        </p:nvPicPr>
        <p:blipFill>
          <a:blip r:embed="rId2"/>
          <a:srcRect l="6682" r="26365"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2158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7E24D-7EED-DC0D-E872-9CC436E89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DEA1E-B0B7-B453-ECD3-9168DE49D56D}"/>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EAADC603-059F-84BD-5795-36B04A861188}"/>
              </a:ext>
            </a:extLst>
          </p:cNvPr>
          <p:cNvSpPr>
            <a:spLocks noGrp="1"/>
          </p:cNvSpPr>
          <p:nvPr>
            <p:ph idx="1"/>
          </p:nvPr>
        </p:nvSpPr>
        <p:spPr>
          <a:xfrm>
            <a:off x="838200" y="1825625"/>
            <a:ext cx="4423348" cy="4351338"/>
          </a:xfrm>
        </p:spPr>
        <p:txBody>
          <a:bodyPr>
            <a:normAutofit/>
          </a:bodyPr>
          <a:lstStyle/>
          <a:p>
            <a:r>
              <a:rPr lang="en-US" dirty="0"/>
              <a:t>If we take an adder, clock, and register, we can make a counting unit by adding 1 to the register each clock cycle.</a:t>
            </a:r>
          </a:p>
          <a:p>
            <a:r>
              <a:rPr lang="en-US" dirty="0"/>
              <a:t>With the clock low and latch stored value of zero, the adder is continuously computing 0+1 but the latch is ignoring its inputs</a:t>
            </a:r>
          </a:p>
        </p:txBody>
      </p:sp>
      <p:pic>
        <p:nvPicPr>
          <p:cNvPr id="5" name="Picture 4" descr="A diagram of a circuit board&#10;&#10;AI-generated content may be incorrect.">
            <a:extLst>
              <a:ext uri="{FF2B5EF4-FFF2-40B4-BE49-F238E27FC236}">
                <a16:creationId xmlns:a16="http://schemas.microsoft.com/office/drawing/2014/main" id="{2D72063B-6553-BBEA-F08E-1819CCA6668E}"/>
              </a:ext>
            </a:extLst>
          </p:cNvPr>
          <p:cNvPicPr>
            <a:picLocks noChangeAspect="1"/>
          </p:cNvPicPr>
          <p:nvPr/>
        </p:nvPicPr>
        <p:blipFill>
          <a:blip r:embed="rId2"/>
          <a:stretch>
            <a:fillRect/>
          </a:stretch>
        </p:blipFill>
        <p:spPr>
          <a:xfrm>
            <a:off x="5775169" y="1721557"/>
            <a:ext cx="5816808" cy="3656720"/>
          </a:xfrm>
          <a:prstGeom prst="rect">
            <a:avLst/>
          </a:prstGeom>
        </p:spPr>
      </p:pic>
    </p:spTree>
    <p:extLst>
      <p:ext uri="{BB962C8B-B14F-4D97-AF65-F5344CB8AC3E}">
        <p14:creationId xmlns:p14="http://schemas.microsoft.com/office/powerpoint/2010/main" val="205492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EF17-5B0F-063D-CBB8-AAAF5FDF7C67}"/>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30395504-2E93-C306-94AD-167F41881CAD}"/>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5B504FC-2AF1-FCED-E251-B0B40AAAB7A5}"/>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FFD7744A-EFC3-1CFA-A188-47910837828C}"/>
              </a:ext>
            </a:extLst>
          </p:cNvPr>
          <p:cNvSpPr>
            <a:spLocks noGrp="1"/>
          </p:cNvSpPr>
          <p:nvPr>
            <p:ph idx="1"/>
          </p:nvPr>
        </p:nvSpPr>
        <p:spPr>
          <a:xfrm>
            <a:off x="838200" y="1825625"/>
            <a:ext cx="4423348" cy="4351338"/>
          </a:xfrm>
        </p:spPr>
        <p:txBody>
          <a:bodyPr/>
          <a:lstStyle/>
          <a:p>
            <a:r>
              <a:rPr lang="en-US" dirty="0"/>
              <a:t>When the clock goes high, the latch stores its inputs, but does not copy the stored data to the latch output until the clock goes low</a:t>
            </a:r>
          </a:p>
          <a:p>
            <a:r>
              <a:rPr lang="en-US" dirty="0"/>
              <a:t>So, the adder is still computing 0+1 (i.e. not 1+1)</a:t>
            </a:r>
          </a:p>
        </p:txBody>
      </p:sp>
      <p:pic>
        <p:nvPicPr>
          <p:cNvPr id="5" name="Picture 4" descr="A diagram of a circuit board&#10;&#10;AI-generated content may be incorrect.">
            <a:extLst>
              <a:ext uri="{FF2B5EF4-FFF2-40B4-BE49-F238E27FC236}">
                <a16:creationId xmlns:a16="http://schemas.microsoft.com/office/drawing/2014/main" id="{6FA55CFF-51AF-C18C-7282-1097C191A62D}"/>
              </a:ext>
            </a:extLst>
          </p:cNvPr>
          <p:cNvPicPr>
            <a:picLocks noChangeAspect="1"/>
          </p:cNvPicPr>
          <p:nvPr/>
        </p:nvPicPr>
        <p:blipFill>
          <a:blip r:embed="rId3"/>
          <a:stretch>
            <a:fillRect/>
          </a:stretch>
        </p:blipFill>
        <p:spPr>
          <a:xfrm>
            <a:off x="5775169" y="1721557"/>
            <a:ext cx="5816808" cy="3656720"/>
          </a:xfrm>
          <a:prstGeom prst="rect">
            <a:avLst/>
          </a:prstGeom>
        </p:spPr>
      </p:pic>
      <p:pic>
        <p:nvPicPr>
          <p:cNvPr id="7" name="Picture 6" descr="A diagram of a circuit board&#10;&#10;AI-generated content may be incorrect.">
            <a:extLst>
              <a:ext uri="{FF2B5EF4-FFF2-40B4-BE49-F238E27FC236}">
                <a16:creationId xmlns:a16="http://schemas.microsoft.com/office/drawing/2014/main" id="{20287B6C-45B2-F30E-2AAB-296B119971C9}"/>
              </a:ext>
            </a:extLst>
          </p:cNvPr>
          <p:cNvPicPr>
            <a:picLocks noChangeAspect="1"/>
          </p:cNvPicPr>
          <p:nvPr/>
        </p:nvPicPr>
        <p:blipFill>
          <a:blip r:embed="rId4"/>
          <a:stretch>
            <a:fillRect/>
          </a:stretch>
        </p:blipFill>
        <p:spPr>
          <a:xfrm>
            <a:off x="5749769" y="1722610"/>
            <a:ext cx="5816808" cy="3622075"/>
          </a:xfrm>
          <a:prstGeom prst="rect">
            <a:avLst/>
          </a:prstGeom>
        </p:spPr>
      </p:pic>
    </p:spTree>
    <p:extLst>
      <p:ext uri="{BB962C8B-B14F-4D97-AF65-F5344CB8AC3E}">
        <p14:creationId xmlns:p14="http://schemas.microsoft.com/office/powerpoint/2010/main" val="13379427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3F0B0-D13E-8B0B-75C1-BD0B7A74369C}"/>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F967EF87-9AD2-0DAA-F5CD-04A76F79816F}"/>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7E8ED6F-5587-A21F-CBBC-E48D0FF0ADF8}"/>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95B0C164-7DC4-C914-4984-7879A8EC91FD}"/>
              </a:ext>
            </a:extLst>
          </p:cNvPr>
          <p:cNvSpPr>
            <a:spLocks noGrp="1"/>
          </p:cNvSpPr>
          <p:nvPr>
            <p:ph idx="1"/>
          </p:nvPr>
        </p:nvSpPr>
        <p:spPr>
          <a:xfrm>
            <a:off x="838200" y="1825625"/>
            <a:ext cx="4423348" cy="4351338"/>
          </a:xfrm>
        </p:spPr>
        <p:txBody>
          <a:bodyPr/>
          <a:lstStyle/>
          <a:p>
            <a:r>
              <a:rPr lang="en-US" dirty="0"/>
              <a:t>When the clock goes low, the stored latch data is presented to the adder which computes 1+1=2 (after a short delay)</a:t>
            </a:r>
          </a:p>
        </p:txBody>
      </p:sp>
    </p:spTree>
    <p:extLst>
      <p:ext uri="{BB962C8B-B14F-4D97-AF65-F5344CB8AC3E}">
        <p14:creationId xmlns:p14="http://schemas.microsoft.com/office/powerpoint/2010/main" val="3289359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110A-AD33-C453-34C5-7056EEED0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8E99B-1314-53CE-9EC3-CDE33D26DAE3}"/>
              </a:ext>
            </a:extLst>
          </p:cNvPr>
          <p:cNvSpPr>
            <a:spLocks noGrp="1"/>
          </p:cNvSpPr>
          <p:nvPr>
            <p:ph type="title"/>
          </p:nvPr>
        </p:nvSpPr>
        <p:spPr/>
        <p:txBody>
          <a:bodyPr/>
          <a:lstStyle/>
          <a:p>
            <a:r>
              <a:rPr lang="en-US" dirty="0"/>
              <a:t>Let's make a counter</a:t>
            </a:r>
          </a:p>
        </p:txBody>
      </p:sp>
      <p:pic>
        <p:nvPicPr>
          <p:cNvPr id="6" name="Picture 5" descr="A diagram of a circuit&#10;&#10;AI-generated content may be incorrect.">
            <a:extLst>
              <a:ext uri="{FF2B5EF4-FFF2-40B4-BE49-F238E27FC236}">
                <a16:creationId xmlns:a16="http://schemas.microsoft.com/office/drawing/2014/main" id="{435FA1D8-C0CD-8A53-291D-1144A1C653D8}"/>
              </a:ext>
            </a:extLst>
          </p:cNvPr>
          <p:cNvPicPr>
            <a:picLocks noChangeAspect="1"/>
          </p:cNvPicPr>
          <p:nvPr/>
        </p:nvPicPr>
        <p:blipFill>
          <a:blip r:embed="rId2"/>
          <a:stretch>
            <a:fillRect/>
          </a:stretch>
        </p:blipFill>
        <p:spPr>
          <a:xfrm>
            <a:off x="6096000" y="1940312"/>
            <a:ext cx="5676528" cy="3345366"/>
          </a:xfrm>
          <a:prstGeom prst="rect">
            <a:avLst/>
          </a:prstGeom>
        </p:spPr>
      </p:pic>
      <p:sp>
        <p:nvSpPr>
          <p:cNvPr id="3" name="Content Placeholder 2">
            <a:extLst>
              <a:ext uri="{FF2B5EF4-FFF2-40B4-BE49-F238E27FC236}">
                <a16:creationId xmlns:a16="http://schemas.microsoft.com/office/drawing/2014/main" id="{6D2896F2-960E-1380-FA8B-3D5C127DD984}"/>
              </a:ext>
            </a:extLst>
          </p:cNvPr>
          <p:cNvSpPr>
            <a:spLocks noGrp="1"/>
          </p:cNvSpPr>
          <p:nvPr>
            <p:ph idx="1"/>
          </p:nvPr>
        </p:nvSpPr>
        <p:spPr>
          <a:xfrm>
            <a:off x="838200" y="1825625"/>
            <a:ext cx="4423348" cy="4351338"/>
          </a:xfrm>
        </p:spPr>
        <p:txBody>
          <a:bodyPr/>
          <a:lstStyle/>
          <a:p>
            <a:r>
              <a:rPr lang="en-US" dirty="0"/>
              <a:t>If you keep toggling the clock the counter will count up to 7, overflow and restart the count at 0 again</a:t>
            </a:r>
          </a:p>
        </p:txBody>
      </p:sp>
    </p:spTree>
    <p:extLst>
      <p:ext uri="{BB962C8B-B14F-4D97-AF65-F5344CB8AC3E}">
        <p14:creationId xmlns:p14="http://schemas.microsoft.com/office/powerpoint/2010/main" val="2137254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550">
                <a:solidFill>
                  <a:srgbClr val="FFD966"/>
                </a:solidFill>
                <a:latin typeface="Arial" charset="0"/>
                <a:ea typeface="Arial" charset="0"/>
                <a:cs typeface="Arial" charset="0"/>
                <a:sym typeface="Cabin"/>
              </a:rPr>
              <a:t>Definitions</a:t>
            </a:r>
          </a:p>
        </p:txBody>
      </p:sp>
      <p:sp>
        <p:nvSpPr>
          <p:cNvPr id="372" name="Shape 372"/>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266033">
              <a:lnSpc>
                <a:spcPct val="100000"/>
              </a:lnSpc>
              <a:spcBef>
                <a:spcPts val="0"/>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Central Processing Unit:</a:t>
            </a:r>
            <a:r>
              <a:rPr lang="en-US" sz="2250" dirty="0">
                <a:solidFill>
                  <a:srgbClr val="FFFFFF"/>
                </a:solidFill>
                <a:latin typeface="Arial" charset="0"/>
                <a:ea typeface="Arial" charset="0"/>
                <a:cs typeface="Arial" charset="0"/>
                <a:sym typeface="Cabin"/>
              </a:rPr>
              <a:t>  Runs the Program - The CPU is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always wondering </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what to do next</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  Not the brains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exactly - very dumb but very very fast</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Input Devices:</a:t>
            </a:r>
            <a:r>
              <a:rPr lang="en-US" sz="2250" dirty="0">
                <a:solidFill>
                  <a:srgbClr val="FFFFFF"/>
                </a:solidFill>
                <a:latin typeface="Arial" charset="0"/>
                <a:ea typeface="Arial" charset="0"/>
                <a:cs typeface="Arial" charset="0"/>
                <a:sym typeface="Cabin"/>
              </a:rPr>
              <a:t>  Keyboard, Mouse, Touch Screen</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Output Devices: </a:t>
            </a:r>
            <a:r>
              <a:rPr lang="en-US" sz="2250" dirty="0">
                <a:solidFill>
                  <a:srgbClr val="FFFFFF"/>
                </a:solidFill>
                <a:latin typeface="Arial" charset="0"/>
                <a:ea typeface="Arial" charset="0"/>
                <a:cs typeface="Arial" charset="0"/>
                <a:sym typeface="Cabin"/>
              </a:rPr>
              <a:t> Screen, Speakers, Printer, DVD Burner</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Main Memory: </a:t>
            </a:r>
            <a:r>
              <a:rPr lang="en-US" sz="2250" dirty="0">
                <a:solidFill>
                  <a:srgbClr val="FFFFFF"/>
                </a:solidFill>
                <a:latin typeface="Arial" charset="0"/>
                <a:ea typeface="Arial" charset="0"/>
                <a:cs typeface="Arial" charset="0"/>
                <a:sym typeface="Cabin"/>
              </a:rPr>
              <a:t> Fast small temporary storage - lost on reboot - aka RAM</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Secondary Memory:</a:t>
            </a:r>
            <a:r>
              <a:rPr lang="en-US" sz="2250" dirty="0">
                <a:solidFill>
                  <a:srgbClr val="FFFFFF"/>
                </a:solidFill>
                <a:latin typeface="Arial" charset="0"/>
                <a:ea typeface="Arial" charset="0"/>
                <a:cs typeface="Arial" charset="0"/>
                <a:sym typeface="Cabin"/>
              </a:rPr>
              <a:t>  Slower large permanent storage - lasts until deleted - disk drive / memory stick</a:t>
            </a:r>
          </a:p>
        </p:txBody>
      </p:sp>
      <p:pic>
        <p:nvPicPr>
          <p:cNvPr id="373" name="Shape 373" descr="An AMD CPU Chip."/>
          <p:cNvPicPr preferRelativeResize="0"/>
          <p:nvPr/>
        </p:nvPicPr>
        <p:blipFill rotWithShape="1">
          <a:blip r:embed="rId3">
            <a:alphaModFix/>
          </a:blip>
          <a:srcRect/>
          <a:stretch/>
        </p:blipFill>
        <p:spPr>
          <a:xfrm>
            <a:off x="9505950" y="2103833"/>
            <a:ext cx="1504950" cy="1496615"/>
          </a:xfrm>
          <a:prstGeom prst="rect">
            <a:avLst/>
          </a:prstGeom>
          <a:noFill/>
          <a:ln>
            <a:noFill/>
          </a:ln>
        </p:spPr>
      </p:pic>
      <p:sp>
        <p:nvSpPr>
          <p:cNvPr id="374" name="Shape 374"/>
          <p:cNvSpPr/>
          <p:nvPr/>
        </p:nvSpPr>
        <p:spPr>
          <a:xfrm>
            <a:off x="10553700" y="1762125"/>
            <a:ext cx="1352550" cy="952500"/>
          </a:xfrm>
          <a:prstGeom prst="wedgeEllipseCallout">
            <a:avLst>
              <a:gd name="adj1" fmla="val -36159"/>
              <a:gd name="adj2" fmla="val 66254"/>
            </a:avLst>
          </a:prstGeom>
          <a:blipFill rotWithShape="1">
            <a:blip r:embed="rId4">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2A13D-DB15-119A-082E-71D046339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3F023-7777-D11C-0177-8F16857FA9B5}"/>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90C13D6D-04D1-A6ED-0E68-B7ACF8687733}"/>
              </a:ext>
            </a:extLst>
          </p:cNvPr>
          <p:cNvSpPr>
            <a:spLocks noGrp="1"/>
          </p:cNvSpPr>
          <p:nvPr>
            <p:ph idx="1"/>
          </p:nvPr>
        </p:nvSpPr>
        <p:spPr>
          <a:xfrm>
            <a:off x="838200" y="1825625"/>
            <a:ext cx="4571082" cy="3810677"/>
          </a:xfrm>
        </p:spPr>
        <p:txBody>
          <a:bodyPr>
            <a:normAutofit/>
          </a:bodyPr>
          <a:lstStyle/>
          <a:p>
            <a:r>
              <a:rPr lang="en-US" dirty="0"/>
              <a:t>Replace the clock button with an automatic 1 hertz clock (toggles once per second)</a:t>
            </a:r>
          </a:p>
          <a:p>
            <a:r>
              <a:rPr lang="en-US" dirty="0"/>
              <a:t>You just made a simple seven-second clock!</a:t>
            </a:r>
          </a:p>
        </p:txBody>
      </p:sp>
      <p:grpSp>
        <p:nvGrpSpPr>
          <p:cNvPr id="9" name="Group 8">
            <a:extLst>
              <a:ext uri="{FF2B5EF4-FFF2-40B4-BE49-F238E27FC236}">
                <a16:creationId xmlns:a16="http://schemas.microsoft.com/office/drawing/2014/main" id="{7FED2FA0-B9B0-A2FF-210A-48A879FC3A47}"/>
              </a:ext>
            </a:extLst>
          </p:cNvPr>
          <p:cNvGrpSpPr/>
          <p:nvPr/>
        </p:nvGrpSpPr>
        <p:grpSpPr>
          <a:xfrm>
            <a:off x="5982345" y="1940312"/>
            <a:ext cx="5790183" cy="3345366"/>
            <a:chOff x="5982345" y="1940312"/>
            <a:chExt cx="5790183" cy="3345366"/>
          </a:xfrm>
        </p:grpSpPr>
        <p:pic>
          <p:nvPicPr>
            <p:cNvPr id="6" name="Picture 5" descr="A diagram of a circuit&#10;&#10;AI-generated content may be incorrect.">
              <a:extLst>
                <a:ext uri="{FF2B5EF4-FFF2-40B4-BE49-F238E27FC236}">
                  <a16:creationId xmlns:a16="http://schemas.microsoft.com/office/drawing/2014/main" id="{4D911FF0-2A52-636A-2768-5786F608A9D1}"/>
                </a:ext>
              </a:extLst>
            </p:cNvPr>
            <p:cNvPicPr>
              <a:picLocks noChangeAspect="1"/>
            </p:cNvPicPr>
            <p:nvPr/>
          </p:nvPicPr>
          <p:blipFill>
            <a:blip r:embed="rId2"/>
            <a:stretch>
              <a:fillRect/>
            </a:stretch>
          </p:blipFill>
          <p:spPr>
            <a:xfrm>
              <a:off x="6096000" y="1940312"/>
              <a:ext cx="5676528" cy="3345366"/>
            </a:xfrm>
            <a:prstGeom prst="rect">
              <a:avLst/>
            </a:prstGeom>
          </p:spPr>
        </p:pic>
        <p:pic>
          <p:nvPicPr>
            <p:cNvPr id="8" name="Picture 7" descr="A black and red square with black text and green and red circles&#10;&#10;AI-generated content may be incorrect.">
              <a:extLst>
                <a:ext uri="{FF2B5EF4-FFF2-40B4-BE49-F238E27FC236}">
                  <a16:creationId xmlns:a16="http://schemas.microsoft.com/office/drawing/2014/main" id="{15A2E26E-95F8-1E71-662D-AC02B91DB200}"/>
                </a:ext>
              </a:extLst>
            </p:cNvPr>
            <p:cNvPicPr>
              <a:picLocks noChangeAspect="1"/>
            </p:cNvPicPr>
            <p:nvPr/>
          </p:nvPicPr>
          <p:blipFill>
            <a:blip r:embed="rId3"/>
            <a:srcRect r="9394"/>
            <a:stretch/>
          </p:blipFill>
          <p:spPr>
            <a:xfrm>
              <a:off x="5982345" y="2265440"/>
              <a:ext cx="935997" cy="921034"/>
            </a:xfrm>
            <a:prstGeom prst="rect">
              <a:avLst/>
            </a:prstGeom>
          </p:spPr>
        </p:pic>
      </p:grpSp>
    </p:spTree>
    <p:extLst>
      <p:ext uri="{BB962C8B-B14F-4D97-AF65-F5344CB8AC3E}">
        <p14:creationId xmlns:p14="http://schemas.microsoft.com/office/powerpoint/2010/main" val="4294634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3287861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C45ACC-4C09-8AA3-9FDA-F46451483DE5}"/>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8" name="TextBox 7">
            <a:extLst>
              <a:ext uri="{FF2B5EF4-FFF2-40B4-BE49-F238E27FC236}">
                <a16:creationId xmlns:a16="http://schemas.microsoft.com/office/drawing/2014/main" id="{F7ADAEDD-4414-0783-928E-22D6A0D9A80A}"/>
              </a:ext>
            </a:extLst>
          </p:cNvPr>
          <p:cNvSpPr txBox="1"/>
          <p:nvPr/>
        </p:nvSpPr>
        <p:spPr>
          <a:xfrm>
            <a:off x="6412143" y="5458284"/>
            <a:ext cx="609407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Central_processing_unit</a:t>
            </a:r>
            <a:endParaRPr lang="en-US" dirty="0"/>
          </a:p>
        </p:txBody>
      </p:sp>
      <p:sp>
        <p:nvSpPr>
          <p:cNvPr id="3" name="Rectangle 2">
            <a:extLst>
              <a:ext uri="{FF2B5EF4-FFF2-40B4-BE49-F238E27FC236}">
                <a16:creationId xmlns:a16="http://schemas.microsoft.com/office/drawing/2014/main" id="{BC3B2C9E-BC07-34ED-0965-AE6584D5C533}"/>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Arithmetic / Logic Unit</a:t>
            </a:r>
          </a:p>
        </p:txBody>
      </p:sp>
      <p:sp>
        <p:nvSpPr>
          <p:cNvPr id="4" name="Rectangle 3">
            <a:extLst>
              <a:ext uri="{FF2B5EF4-FFF2-40B4-BE49-F238E27FC236}">
                <a16:creationId xmlns:a16="http://schemas.microsoft.com/office/drawing/2014/main" id="{B1AB0650-0738-B5C2-DA1F-5BD7550EE81A}"/>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Registers</a:t>
            </a:r>
          </a:p>
        </p:txBody>
      </p:sp>
      <p:sp>
        <p:nvSpPr>
          <p:cNvPr id="5" name="Rectangle 4">
            <a:extLst>
              <a:ext uri="{FF2B5EF4-FFF2-40B4-BE49-F238E27FC236}">
                <a16:creationId xmlns:a16="http://schemas.microsoft.com/office/drawing/2014/main" id="{08A034B0-5CCB-4CA7-FF47-69968F72E932}"/>
              </a:ext>
            </a:extLst>
          </p:cNvPr>
          <p:cNvSpPr/>
          <p:nvPr/>
        </p:nvSpPr>
        <p:spPr>
          <a:xfrm>
            <a:off x="6925287" y="2991472"/>
            <a:ext cx="2908524"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Control Logic</a:t>
            </a:r>
          </a:p>
        </p:txBody>
      </p:sp>
      <p:sp>
        <p:nvSpPr>
          <p:cNvPr id="9" name="Rectangle 8">
            <a:extLst>
              <a:ext uri="{FF2B5EF4-FFF2-40B4-BE49-F238E27FC236}">
                <a16:creationId xmlns:a16="http://schemas.microsoft.com/office/drawing/2014/main" id="{52857B6B-4487-3648-6533-E32CBDDBC6E3}"/>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F62F1DD0-3C8B-4C9D-B370-84EDE85F4DCA}"/>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54275529-D260-EBF2-6916-C62C289BBDE5}"/>
              </a:ext>
            </a:extLst>
          </p:cNvPr>
          <p:cNvSpPr/>
          <p:nvPr/>
        </p:nvSpPr>
        <p:spPr>
          <a:xfrm rot="5400000">
            <a:off x="9799121" y="3335475"/>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790AEC7-12DD-229A-A515-4662B32F9EA4}"/>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D2BE5EE-EBC4-BCF4-75AE-278414558C62}"/>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5" name="TextBox 14">
            <a:extLst>
              <a:ext uri="{FF2B5EF4-FFF2-40B4-BE49-F238E27FC236}">
                <a16:creationId xmlns:a16="http://schemas.microsoft.com/office/drawing/2014/main" id="{C42218CA-2A30-0464-9283-18AF990BEF3F}"/>
              </a:ext>
            </a:extLst>
          </p:cNvPr>
          <p:cNvSpPr txBox="1"/>
          <p:nvPr/>
        </p:nvSpPr>
        <p:spPr>
          <a:xfrm>
            <a:off x="10695398" y="3383974"/>
            <a:ext cx="620554" cy="369332"/>
          </a:xfrm>
          <a:prstGeom prst="rect">
            <a:avLst/>
          </a:prstGeom>
          <a:noFill/>
        </p:spPr>
        <p:txBody>
          <a:bodyPr wrap="none" rtlCol="0">
            <a:spAutoFit/>
          </a:bodyPr>
          <a:lstStyle/>
          <a:p>
            <a:r>
              <a:rPr lang="en-US" dirty="0">
                <a:solidFill>
                  <a:schemeClr val="bg1"/>
                </a:solidFill>
              </a:rPr>
              <a:t>Data</a:t>
            </a:r>
          </a:p>
        </p:txBody>
      </p:sp>
      <p:sp>
        <p:nvSpPr>
          <p:cNvPr id="16" name="TextBox 15">
            <a:extLst>
              <a:ext uri="{FF2B5EF4-FFF2-40B4-BE49-F238E27FC236}">
                <a16:creationId xmlns:a16="http://schemas.microsoft.com/office/drawing/2014/main" id="{E73C8FE8-9137-6E85-4741-332F27F5169C}"/>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161ACD7B-C935-EA2E-BAF0-22F691A06B2E}"/>
              </a:ext>
            </a:extLst>
          </p:cNvPr>
          <p:cNvSpPr>
            <a:spLocks noGrp="1"/>
          </p:cNvSpPr>
          <p:nvPr>
            <p:ph type="title"/>
          </p:nvPr>
        </p:nvSpPr>
        <p:spPr/>
        <p:txBody>
          <a:bodyPr/>
          <a:lstStyle/>
          <a:p>
            <a:r>
              <a:rPr lang="en-US" dirty="0"/>
              <a:t>Inside a CPU</a:t>
            </a:r>
          </a:p>
        </p:txBody>
      </p:sp>
      <p:sp>
        <p:nvSpPr>
          <p:cNvPr id="27" name="Content Placeholder 26">
            <a:extLst>
              <a:ext uri="{FF2B5EF4-FFF2-40B4-BE49-F238E27FC236}">
                <a16:creationId xmlns:a16="http://schemas.microsoft.com/office/drawing/2014/main" id="{F6963429-0DEF-F700-654C-EB18D3028C86}"/>
              </a:ext>
            </a:extLst>
          </p:cNvPr>
          <p:cNvSpPr>
            <a:spLocks noGrp="1"/>
          </p:cNvSpPr>
          <p:nvPr>
            <p:ph idx="1"/>
          </p:nvPr>
        </p:nvSpPr>
        <p:spPr>
          <a:xfrm>
            <a:off x="838200" y="1825625"/>
            <a:ext cx="4983388" cy="4351338"/>
          </a:xfrm>
        </p:spPr>
        <p:txBody>
          <a:bodyPr/>
          <a:lstStyle/>
          <a:p>
            <a:r>
              <a:rPr lang="en-US" dirty="0"/>
              <a:t>The ALU is circuits like adders</a:t>
            </a:r>
          </a:p>
          <a:p>
            <a:r>
              <a:rPr lang="en-US" dirty="0"/>
              <a:t>Registers are latches</a:t>
            </a:r>
          </a:p>
          <a:p>
            <a:r>
              <a:rPr lang="en-US" dirty="0"/>
              <a:t>Control logic and clock connect everything together</a:t>
            </a:r>
          </a:p>
          <a:p>
            <a:r>
              <a:rPr lang="en-US" dirty="0"/>
              <a:t>Instructions are taken from memory, decoded by the control logic which instructs the registers and ALU on what to do using wires, circuits and gates</a:t>
            </a:r>
          </a:p>
        </p:txBody>
      </p:sp>
      <p:sp>
        <p:nvSpPr>
          <p:cNvPr id="29" name="TextBox 28">
            <a:extLst>
              <a:ext uri="{FF2B5EF4-FFF2-40B4-BE49-F238E27FC236}">
                <a16:creationId xmlns:a16="http://schemas.microsoft.com/office/drawing/2014/main" id="{F2CCEA54-E055-0F18-7F80-AE55A4C52649}"/>
              </a:ext>
            </a:extLst>
          </p:cNvPr>
          <p:cNvSpPr txBox="1"/>
          <p:nvPr/>
        </p:nvSpPr>
        <p:spPr>
          <a:xfrm>
            <a:off x="8954869" y="3164370"/>
            <a:ext cx="684803" cy="369332"/>
          </a:xfrm>
          <a:prstGeom prst="rect">
            <a:avLst/>
          </a:prstGeom>
          <a:noFill/>
        </p:spPr>
        <p:txBody>
          <a:bodyPr wrap="none" rtlCol="0">
            <a:spAutoFit/>
          </a:bodyPr>
          <a:lstStyle/>
          <a:p>
            <a:r>
              <a:rPr lang="en-US" dirty="0">
                <a:solidFill>
                  <a:schemeClr val="bg1"/>
                </a:solidFill>
              </a:rPr>
              <a:t>Clock</a:t>
            </a:r>
          </a:p>
        </p:txBody>
      </p:sp>
    </p:spTree>
    <p:extLst>
      <p:ext uri="{BB962C8B-B14F-4D97-AF65-F5344CB8AC3E}">
        <p14:creationId xmlns:p14="http://schemas.microsoft.com/office/powerpoint/2010/main" val="2380720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BDE99672-4636-BAA8-9D05-A4791901C9FE}"/>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descr="A picture containing indoor, computer, keyboard, desk&#10;&#10;Description automatically generated">
            <a:extLst>
              <a:ext uri="{FF2B5EF4-FFF2-40B4-BE49-F238E27FC236}">
                <a16:creationId xmlns:a16="http://schemas.microsoft.com/office/drawing/2014/main" id="{A624CB3D-8856-F440-96EC-347C211B8097}"/>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descr="A picture containing person, person&#10;&#10;Description automatically generated">
            <a:extLst>
              <a:ext uri="{FF2B5EF4-FFF2-40B4-BE49-F238E27FC236}">
                <a16:creationId xmlns:a16="http://schemas.microsoft.com/office/drawing/2014/main" id="{BFC4ECE2-9687-5D21-4DC6-29E3308F251F}"/>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A765-3FEF-EA31-021F-31B1AF1844E8}"/>
              </a:ext>
            </a:extLst>
          </p:cNvPr>
          <p:cNvSpPr>
            <a:spLocks noGrp="1"/>
          </p:cNvSpPr>
          <p:nvPr>
            <p:ph type="title"/>
          </p:nvPr>
        </p:nvSpPr>
        <p:spPr/>
        <p:txBody>
          <a:bodyPr/>
          <a:lstStyle/>
          <a:p>
            <a:r>
              <a:rPr lang="en-US" dirty="0"/>
              <a:t>For now, we will build a simple CPU</a:t>
            </a:r>
          </a:p>
        </p:txBody>
      </p:sp>
      <p:sp>
        <p:nvSpPr>
          <p:cNvPr id="3" name="Content Placeholder 2">
            <a:extLst>
              <a:ext uri="{FF2B5EF4-FFF2-40B4-BE49-F238E27FC236}">
                <a16:creationId xmlns:a16="http://schemas.microsoft.com/office/drawing/2014/main" id="{781B6D2E-EC4A-EBE2-DEC1-D1575E4A8DAC}"/>
              </a:ext>
            </a:extLst>
          </p:cNvPr>
          <p:cNvSpPr>
            <a:spLocks noGrp="1"/>
          </p:cNvSpPr>
          <p:nvPr>
            <p:ph idx="1"/>
          </p:nvPr>
        </p:nvSpPr>
        <p:spPr/>
        <p:txBody>
          <a:bodyPr/>
          <a:lstStyle/>
          <a:p>
            <a:r>
              <a:rPr lang="en-US" dirty="0"/>
              <a:t>One 3-bit latch</a:t>
            </a:r>
          </a:p>
          <a:p>
            <a:r>
              <a:rPr lang="en-US" dirty="0"/>
              <a:t>Two machine language instructions</a:t>
            </a:r>
          </a:p>
          <a:p>
            <a:pPr lvl="1"/>
            <a:r>
              <a:rPr lang="en-US" dirty="0"/>
              <a:t>0 – Clear the latch</a:t>
            </a:r>
          </a:p>
          <a:p>
            <a:pPr lvl="1"/>
            <a:r>
              <a:rPr lang="en-US" dirty="0"/>
              <a:t>1 – Add 1 to the latch</a:t>
            </a:r>
          </a:p>
          <a:p>
            <a:r>
              <a:rPr lang="en-US" dirty="0"/>
              <a:t>It will have a 1 Hz clock and be capable of executing one instruction per second</a:t>
            </a:r>
          </a:p>
          <a:p>
            <a:r>
              <a:rPr lang="en-US" dirty="0"/>
              <a:t>We will build this CPU and run it in our emulator</a:t>
            </a:r>
          </a:p>
        </p:txBody>
      </p:sp>
    </p:spTree>
    <p:extLst>
      <p:ext uri="{BB962C8B-B14F-4D97-AF65-F5344CB8AC3E}">
        <p14:creationId xmlns:p14="http://schemas.microsoft.com/office/powerpoint/2010/main" val="3673961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737215F-6013-C1DD-55B0-C872F6C733B3}"/>
              </a:ext>
            </a:extLst>
          </p:cNvPr>
          <p:cNvSpPr>
            <a:spLocks noGrp="1"/>
          </p:cNvSpPr>
          <p:nvPr>
            <p:ph type="title"/>
          </p:nvPr>
        </p:nvSpPr>
        <p:spPr>
          <a:xfrm>
            <a:off x="630936" y="639520"/>
            <a:ext cx="3429000" cy="1719072"/>
          </a:xfrm>
        </p:spPr>
        <p:txBody>
          <a:bodyPr anchor="b">
            <a:normAutofit/>
          </a:bodyPr>
          <a:lstStyle/>
          <a:p>
            <a:r>
              <a:rPr lang="en-US" sz="5000"/>
              <a:t>Start with our counter</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F1C0EFA-15C6-68EF-35F9-7518A5F5607F}"/>
              </a:ext>
            </a:extLst>
          </p:cNvPr>
          <p:cNvSpPr>
            <a:spLocks noGrp="1"/>
          </p:cNvSpPr>
          <p:nvPr>
            <p:ph idx="1"/>
          </p:nvPr>
        </p:nvSpPr>
        <p:spPr>
          <a:xfrm>
            <a:off x="630936" y="2807208"/>
            <a:ext cx="3429000" cy="3410712"/>
          </a:xfrm>
        </p:spPr>
        <p:txBody>
          <a:bodyPr anchor="t">
            <a:normAutofit/>
          </a:bodyPr>
          <a:lstStyle/>
          <a:p>
            <a:r>
              <a:rPr lang="en-US" sz="2200" dirty="0"/>
              <a:t>A latch feeds its stored value into one operand of an adder (clock low)</a:t>
            </a:r>
          </a:p>
          <a:p>
            <a:r>
              <a:rPr lang="en-US" sz="2200" dirty="0"/>
              <a:t>We hard-code the other adder input to be 1</a:t>
            </a:r>
          </a:p>
          <a:p>
            <a:r>
              <a:rPr lang="en-US" sz="2200" dirty="0"/>
              <a:t>We have a clock to tell the latch when to copy its new input to its internal state (clock high)</a:t>
            </a:r>
          </a:p>
        </p:txBody>
      </p:sp>
      <p:pic>
        <p:nvPicPr>
          <p:cNvPr id="5" name="Picture 4" descr="A diagram of a circuit&#10;&#10;AI-generated content may be incorrect.">
            <a:extLst>
              <a:ext uri="{FF2B5EF4-FFF2-40B4-BE49-F238E27FC236}">
                <a16:creationId xmlns:a16="http://schemas.microsoft.com/office/drawing/2014/main" id="{3B4B5D77-762D-0159-06C5-7A83AD39F1B5}"/>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1702134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1FD0D8-B632-DC65-C4F0-4AC35E8F831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E18711D-4829-22A8-4F88-10E0813B623C}"/>
              </a:ext>
            </a:extLst>
          </p:cNvPr>
          <p:cNvSpPr>
            <a:spLocks noGrp="1"/>
          </p:cNvSpPr>
          <p:nvPr>
            <p:ph type="title"/>
          </p:nvPr>
        </p:nvSpPr>
        <p:spPr>
          <a:xfrm>
            <a:off x="630936" y="639520"/>
            <a:ext cx="3429000" cy="1719072"/>
          </a:xfrm>
        </p:spPr>
        <p:txBody>
          <a:bodyPr anchor="b">
            <a:normAutofit/>
          </a:bodyPr>
          <a:lstStyle/>
          <a:p>
            <a:r>
              <a:rPr lang="en-US" sz="5400"/>
              <a:t>Add control logic</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3089D3A-092E-ABDB-897F-AA724312AEB3}"/>
              </a:ext>
            </a:extLst>
          </p:cNvPr>
          <p:cNvSpPr>
            <a:spLocks noGrp="1"/>
          </p:cNvSpPr>
          <p:nvPr>
            <p:ph idx="1"/>
          </p:nvPr>
        </p:nvSpPr>
        <p:spPr>
          <a:xfrm>
            <a:off x="630936" y="2807208"/>
            <a:ext cx="3429000" cy="3410712"/>
          </a:xfrm>
        </p:spPr>
        <p:txBody>
          <a:bodyPr anchor="t">
            <a:normAutofit lnSpcReduction="10000"/>
          </a:bodyPr>
          <a:lstStyle/>
          <a:p>
            <a:r>
              <a:rPr lang="en-US" sz="2200" dirty="0"/>
              <a:t>Have an instruction input</a:t>
            </a:r>
          </a:p>
          <a:p>
            <a:pPr lvl="1"/>
            <a:r>
              <a:rPr lang="en-US" sz="2200" dirty="0"/>
              <a:t>0 – Reset latch to zero</a:t>
            </a:r>
          </a:p>
          <a:p>
            <a:pPr lvl="1"/>
            <a:r>
              <a:rPr lang="en-US" sz="2200" dirty="0"/>
              <a:t>1 – Copy output of adder</a:t>
            </a:r>
          </a:p>
          <a:p>
            <a:r>
              <a:rPr lang="en-US" sz="2200" dirty="0"/>
              <a:t>The instruction is fed into three AND gates</a:t>
            </a:r>
          </a:p>
          <a:p>
            <a:r>
              <a:rPr lang="en-US" sz="2200" dirty="0"/>
              <a:t>The sum values also go into the AND gates</a:t>
            </a:r>
          </a:p>
          <a:p>
            <a:r>
              <a:rPr lang="en-US" sz="2200" dirty="0"/>
              <a:t>The output of the AND gates goes into the Latch</a:t>
            </a:r>
          </a:p>
        </p:txBody>
      </p:sp>
      <p:pic>
        <p:nvPicPr>
          <p:cNvPr id="5" name="Picture 4" descr="A diagram of a circuit&#10;&#10;AI-generated content may be incorrect.">
            <a:extLst>
              <a:ext uri="{FF2B5EF4-FFF2-40B4-BE49-F238E27FC236}">
                <a16:creationId xmlns:a16="http://schemas.microsoft.com/office/drawing/2014/main" id="{D91BE9CB-F603-E701-69AD-615EC682BD9D}"/>
              </a:ext>
            </a:extLst>
          </p:cNvPr>
          <p:cNvPicPr>
            <a:picLocks noChangeAspect="1"/>
          </p:cNvPicPr>
          <p:nvPr/>
        </p:nvPicPr>
        <p:blipFill>
          <a:blip r:embed="rId2"/>
          <a:stretch>
            <a:fillRect/>
          </a:stretch>
        </p:blipFill>
        <p:spPr>
          <a:xfrm>
            <a:off x="4654296" y="1375143"/>
            <a:ext cx="6903720" cy="4107713"/>
          </a:xfrm>
          <a:prstGeom prst="rect">
            <a:avLst/>
          </a:prstGeom>
        </p:spPr>
      </p:pic>
      <p:sp>
        <p:nvSpPr>
          <p:cNvPr id="2" name="Rectangle 1">
            <a:extLst>
              <a:ext uri="{FF2B5EF4-FFF2-40B4-BE49-F238E27FC236}">
                <a16:creationId xmlns:a16="http://schemas.microsoft.com/office/drawing/2014/main" id="{3DC0943B-4CB5-28C5-C45F-DC25EDD36EFB}"/>
              </a:ext>
            </a:extLst>
          </p:cNvPr>
          <p:cNvSpPr/>
          <p:nvPr/>
        </p:nvSpPr>
        <p:spPr>
          <a:xfrm>
            <a:off x="4703214" y="1863969"/>
            <a:ext cx="2828117" cy="2672862"/>
          </a:xfrm>
          <a:prstGeom prst="rect">
            <a:avLst/>
          </a:prstGeom>
          <a:solidFill>
            <a:srgbClr val="4472C4">
              <a:alpha val="2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US" sz="2400" dirty="0">
                <a:solidFill>
                  <a:schemeClr val="tx1"/>
                </a:solidFill>
              </a:rPr>
              <a:t>Control</a:t>
            </a:r>
          </a:p>
          <a:p>
            <a:r>
              <a:rPr lang="en-US" sz="2400" dirty="0">
                <a:solidFill>
                  <a:schemeClr val="tx1"/>
                </a:solidFill>
              </a:rPr>
              <a:t>Logic</a:t>
            </a:r>
          </a:p>
        </p:txBody>
      </p:sp>
    </p:spTree>
    <p:extLst>
      <p:ext uri="{BB962C8B-B14F-4D97-AF65-F5344CB8AC3E}">
        <p14:creationId xmlns:p14="http://schemas.microsoft.com/office/powerpoint/2010/main" val="810261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746DA-E4A5-8406-5103-949E4AC7CAA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633B71F-7348-A35B-96DF-1B8DA65FE650}"/>
              </a:ext>
            </a:extLst>
          </p:cNvPr>
          <p:cNvSpPr>
            <a:spLocks noGrp="1"/>
          </p:cNvSpPr>
          <p:nvPr>
            <p:ph type="title"/>
          </p:nvPr>
        </p:nvSpPr>
        <p:spPr>
          <a:xfrm>
            <a:off x="630935" y="639520"/>
            <a:ext cx="3776941" cy="1719072"/>
          </a:xfrm>
        </p:spPr>
        <p:txBody>
          <a:bodyPr anchor="b">
            <a:normAutofit/>
          </a:bodyPr>
          <a:lstStyle/>
          <a:p>
            <a:r>
              <a:rPr lang="en-US" sz="5400" dirty="0"/>
              <a:t>Instruction 0</a:t>
            </a:r>
          </a:p>
        </p:txBody>
      </p:sp>
      <p:sp>
        <p:nvSpPr>
          <p:cNvPr id="9" name="Content Placeholder 8">
            <a:extLst>
              <a:ext uri="{FF2B5EF4-FFF2-40B4-BE49-F238E27FC236}">
                <a16:creationId xmlns:a16="http://schemas.microsoft.com/office/drawing/2014/main" id="{FAFD11B5-5066-08F1-DBA5-42940AEC8ECF}"/>
              </a:ext>
            </a:extLst>
          </p:cNvPr>
          <p:cNvSpPr>
            <a:spLocks noGrp="1"/>
          </p:cNvSpPr>
          <p:nvPr>
            <p:ph idx="1"/>
          </p:nvPr>
        </p:nvSpPr>
        <p:spPr>
          <a:xfrm>
            <a:off x="630936" y="2807208"/>
            <a:ext cx="3429000" cy="3410712"/>
          </a:xfrm>
        </p:spPr>
        <p:txBody>
          <a:bodyPr anchor="t">
            <a:normAutofit/>
          </a:bodyPr>
          <a:lstStyle/>
          <a:p>
            <a:r>
              <a:rPr lang="en-US" sz="2200" dirty="0"/>
              <a:t>When instruction is zero, the output of the three AND gates is zero and the latch stays zero (reset)</a:t>
            </a:r>
          </a:p>
        </p:txBody>
      </p:sp>
      <p:pic>
        <p:nvPicPr>
          <p:cNvPr id="5" name="Picture 4" descr="A diagram of a circuit&#10;&#10;AI-generated content may be incorrect.">
            <a:extLst>
              <a:ext uri="{FF2B5EF4-FFF2-40B4-BE49-F238E27FC236}">
                <a16:creationId xmlns:a16="http://schemas.microsoft.com/office/drawing/2014/main" id="{210BA001-2770-FAC5-6460-C759E53B2E56}"/>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24020985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F1F56-F312-9F6C-2360-B931483F398D}"/>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DF12A1F-E3D1-3279-542F-19711ACD1572}"/>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B4E09283-A659-5429-E3FB-8474510AE479}"/>
              </a:ext>
            </a:extLst>
          </p:cNvPr>
          <p:cNvSpPr>
            <a:spLocks noGrp="1"/>
          </p:cNvSpPr>
          <p:nvPr>
            <p:ph type="title"/>
          </p:nvPr>
        </p:nvSpPr>
        <p:spPr>
          <a:xfrm>
            <a:off x="630935" y="639520"/>
            <a:ext cx="3776941" cy="1719072"/>
          </a:xfrm>
        </p:spPr>
        <p:txBody>
          <a:bodyPr anchor="b">
            <a:normAutofit/>
          </a:bodyPr>
          <a:lstStyle/>
          <a:p>
            <a:r>
              <a:rPr lang="en-US" sz="5400" dirty="0"/>
              <a:t>Instruction 1</a:t>
            </a:r>
          </a:p>
        </p:txBody>
      </p:sp>
      <p:sp>
        <p:nvSpPr>
          <p:cNvPr id="9" name="Content Placeholder 8">
            <a:extLst>
              <a:ext uri="{FF2B5EF4-FFF2-40B4-BE49-F238E27FC236}">
                <a16:creationId xmlns:a16="http://schemas.microsoft.com/office/drawing/2014/main" id="{A31D1E79-EE6A-04EC-DB66-FBD40863E1F3}"/>
              </a:ext>
            </a:extLst>
          </p:cNvPr>
          <p:cNvSpPr>
            <a:spLocks noGrp="1"/>
          </p:cNvSpPr>
          <p:nvPr>
            <p:ph idx="1"/>
          </p:nvPr>
        </p:nvSpPr>
        <p:spPr>
          <a:xfrm>
            <a:off x="630936" y="2807208"/>
            <a:ext cx="3429000" cy="3410712"/>
          </a:xfrm>
        </p:spPr>
        <p:txBody>
          <a:bodyPr anchor="t">
            <a:normAutofit/>
          </a:bodyPr>
          <a:lstStyle/>
          <a:p>
            <a:r>
              <a:rPr lang="en-US" sz="2200" dirty="0"/>
              <a:t>When instruction is one, the sum values are passed to the latch inputs</a:t>
            </a:r>
          </a:p>
          <a:p>
            <a:r>
              <a:rPr lang="en-US" sz="2200" dirty="0"/>
              <a:t>And each clock rise/fall adds 1 to the latch value</a:t>
            </a:r>
          </a:p>
        </p:txBody>
      </p:sp>
    </p:spTree>
    <p:extLst>
      <p:ext uri="{BB962C8B-B14F-4D97-AF65-F5344CB8AC3E}">
        <p14:creationId xmlns:p14="http://schemas.microsoft.com/office/powerpoint/2010/main" val="200443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392" name="Shape 392"/>
          <p:cNvSpPr/>
          <p:nvPr/>
        </p:nvSpPr>
        <p:spPr>
          <a:xfrm>
            <a:off x="5753101" y="3176078"/>
            <a:ext cx="2076449" cy="952500"/>
          </a:xfrm>
          <a:prstGeom prst="wedgeEllipseCallout">
            <a:avLst>
              <a:gd name="adj1" fmla="val -17963"/>
              <a:gd name="adj2" fmla="val 84303"/>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950" dirty="0">
                <a:solidFill>
                  <a:srgbClr val="00FF00"/>
                </a:solidFill>
                <a:latin typeface="Arial" charset="0"/>
                <a:ea typeface="Arial" charset="0"/>
                <a:cs typeface="Arial" charset="0"/>
                <a:sym typeface="Cabin"/>
              </a:rPr>
              <a:t>if x&lt; 3: print</a:t>
            </a:r>
          </a:p>
        </p:txBody>
      </p:sp>
      <p:sp>
        <p:nvSpPr>
          <p:cNvPr id="2" name="TextBox 1">
            <a:extLst>
              <a:ext uri="{FF2B5EF4-FFF2-40B4-BE49-F238E27FC236}">
                <a16:creationId xmlns:a16="http://schemas.microsoft.com/office/drawing/2014/main" id="{AF3F1950-8399-AC84-8A82-F9FA697BE4A4}"/>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81014-3CBD-E683-BE8A-E818B4822612}"/>
            </a:ext>
          </a:extLst>
        </p:cNvPr>
        <p:cNvGrpSpPr/>
        <p:nvPr/>
      </p:nvGrpSpPr>
      <p:grpSpPr>
        <a:xfrm>
          <a:off x="0" y="0"/>
          <a:ext cx="0" cy="0"/>
          <a:chOff x="0" y="0"/>
          <a:chExt cx="0" cy="0"/>
        </a:xfrm>
      </p:grpSpPr>
      <p:pic>
        <p:nvPicPr>
          <p:cNvPr id="5" name="Picture 4" descr="A diagram of a circuit&#10;&#10;AI-generated content may be incorrect.">
            <a:extLst>
              <a:ext uri="{FF2B5EF4-FFF2-40B4-BE49-F238E27FC236}">
                <a16:creationId xmlns:a16="http://schemas.microsoft.com/office/drawing/2014/main" id="{9FC79E58-6114-2614-03FE-B2C5ED350BA5}"/>
              </a:ext>
            </a:extLst>
          </p:cNvPr>
          <p:cNvPicPr>
            <a:picLocks noChangeAspect="1"/>
          </p:cNvPicPr>
          <p:nvPr/>
        </p:nvPicPr>
        <p:blipFill>
          <a:blip r:embed="rId2"/>
          <a:stretch>
            <a:fillRect/>
          </a:stretch>
        </p:blipFill>
        <p:spPr>
          <a:xfrm>
            <a:off x="479926" y="552055"/>
            <a:ext cx="6150295" cy="3662294"/>
          </a:xfrm>
          <a:prstGeom prst="rect">
            <a:avLst/>
          </a:prstGeom>
        </p:spPr>
      </p:pic>
      <p:pic>
        <p:nvPicPr>
          <p:cNvPr id="7" name="Picture 6" descr="A diagram of a circuit&#10;&#10;AI-generated content may be incorrect.">
            <a:extLst>
              <a:ext uri="{FF2B5EF4-FFF2-40B4-BE49-F238E27FC236}">
                <a16:creationId xmlns:a16="http://schemas.microsoft.com/office/drawing/2014/main" id="{7A1A82FF-EBD1-8CA3-EA77-952142CC49C6}"/>
              </a:ext>
            </a:extLst>
          </p:cNvPr>
          <p:cNvPicPr>
            <a:picLocks noChangeAspect="1"/>
          </p:cNvPicPr>
          <p:nvPr/>
        </p:nvPicPr>
        <p:blipFill>
          <a:blip r:embed="rId3"/>
          <a:stretch>
            <a:fillRect/>
          </a:stretch>
        </p:blipFill>
        <p:spPr>
          <a:xfrm>
            <a:off x="5918662" y="2074141"/>
            <a:ext cx="6150295" cy="3635244"/>
          </a:xfrm>
          <a:prstGeom prst="rect">
            <a:avLst/>
          </a:prstGeom>
        </p:spPr>
      </p:pic>
    </p:spTree>
    <p:extLst>
      <p:ext uri="{BB962C8B-B14F-4D97-AF65-F5344CB8AC3E}">
        <p14:creationId xmlns:p14="http://schemas.microsoft.com/office/powerpoint/2010/main" val="4147260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instructions executed one after another (a.k.a. Software)</a:t>
            </a:r>
          </a:p>
        </p:txBody>
      </p:sp>
    </p:spTree>
    <p:extLst>
      <p:ext uri="{BB962C8B-B14F-4D97-AF65-F5344CB8AC3E}">
        <p14:creationId xmlns:p14="http://schemas.microsoft.com/office/powerpoint/2010/main" val="233731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72385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96633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B699-B3BD-B413-19D5-DE60FED522DB}"/>
              </a:ext>
            </a:extLst>
          </p:cNvPr>
          <p:cNvSpPr>
            <a:spLocks noGrp="1"/>
          </p:cNvSpPr>
          <p:nvPr>
            <p:ph type="title"/>
          </p:nvPr>
        </p:nvSpPr>
        <p:spPr/>
        <p:txBody>
          <a:bodyPr/>
          <a:lstStyle/>
          <a:p>
            <a:r>
              <a:rPr lang="en-US" dirty="0"/>
              <a:t>Building Microprocessors</a:t>
            </a:r>
          </a:p>
        </p:txBody>
      </p:sp>
      <p:sp>
        <p:nvSpPr>
          <p:cNvPr id="3" name="Text Placeholder 2">
            <a:extLst>
              <a:ext uri="{FF2B5EF4-FFF2-40B4-BE49-F238E27FC236}">
                <a16:creationId xmlns:a16="http://schemas.microsoft.com/office/drawing/2014/main" id="{3FB43634-77BF-D8EE-DF45-06FB8BFA08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94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C687BC-950A-6BDC-7BFA-91883C242A15}"/>
              </a:ext>
            </a:extLst>
          </p:cNvPr>
          <p:cNvSpPr>
            <a:spLocks noGrp="1"/>
          </p:cNvSpPr>
          <p:nvPr>
            <p:ph type="title"/>
          </p:nvPr>
        </p:nvSpPr>
        <p:spPr>
          <a:xfrm>
            <a:off x="838200" y="365125"/>
            <a:ext cx="6046694" cy="1325563"/>
          </a:xfrm>
        </p:spPr>
        <p:txBody>
          <a:bodyPr/>
          <a:lstStyle/>
          <a:p>
            <a:r>
              <a:rPr lang="en-US" dirty="0"/>
              <a:t>Very Large Scale Integration</a:t>
            </a:r>
          </a:p>
        </p:txBody>
      </p:sp>
      <p:sp>
        <p:nvSpPr>
          <p:cNvPr id="9" name="Content Placeholder 8">
            <a:extLst>
              <a:ext uri="{FF2B5EF4-FFF2-40B4-BE49-F238E27FC236}">
                <a16:creationId xmlns:a16="http://schemas.microsoft.com/office/drawing/2014/main" id="{7AFBE503-A2D2-7FFE-9710-AE8FD5A0A92C}"/>
              </a:ext>
            </a:extLst>
          </p:cNvPr>
          <p:cNvSpPr>
            <a:spLocks noGrp="1"/>
          </p:cNvSpPr>
          <p:nvPr>
            <p:ph idx="1"/>
          </p:nvPr>
        </p:nvSpPr>
        <p:spPr>
          <a:xfrm>
            <a:off x="838200" y="1825625"/>
            <a:ext cx="4944035" cy="1697504"/>
          </a:xfrm>
        </p:spPr>
        <p:txBody>
          <a:bodyPr/>
          <a:lstStyle/>
          <a:p>
            <a:r>
              <a:rPr lang="en-US" dirty="0"/>
              <a:t>We went from 16 transistors on a board 4 inches on a side to billions of transistors in a chip 0.5 inches on a side </a:t>
            </a:r>
          </a:p>
        </p:txBody>
      </p:sp>
      <p:pic>
        <p:nvPicPr>
          <p:cNvPr id="7" name="Picture 6" descr="A close-up of a circuit board that is four inches on each side.  It has 16 individual transistors and about 200 resistors.">
            <a:extLst>
              <a:ext uri="{FF2B5EF4-FFF2-40B4-BE49-F238E27FC236}">
                <a16:creationId xmlns:a16="http://schemas.microsoft.com/office/drawing/2014/main" id="{3A7620E6-FB65-69EA-B2F4-0F5489EE3350}"/>
              </a:ext>
            </a:extLst>
          </p:cNvPr>
          <p:cNvPicPr>
            <a:picLocks noChangeAspect="1"/>
          </p:cNvPicPr>
          <p:nvPr/>
        </p:nvPicPr>
        <p:blipFill>
          <a:blip r:embed="rId2"/>
          <a:stretch>
            <a:fillRect/>
          </a:stretch>
        </p:blipFill>
        <p:spPr>
          <a:xfrm>
            <a:off x="1374838" y="3333492"/>
            <a:ext cx="4184525" cy="2789683"/>
          </a:xfrm>
          <a:prstGeom prst="rect">
            <a:avLst/>
          </a:prstGeom>
        </p:spPr>
      </p:pic>
      <p:pic>
        <p:nvPicPr>
          <p:cNvPr id="4" name="Picture 3" descr="A picture of the layout of the Intel 4004 taken with a microscope showing gates and wires.">
            <a:extLst>
              <a:ext uri="{FF2B5EF4-FFF2-40B4-BE49-F238E27FC236}">
                <a16:creationId xmlns:a16="http://schemas.microsoft.com/office/drawing/2014/main" id="{D8B63393-942B-6354-EEC9-F207E43C76F6}"/>
              </a:ext>
            </a:extLst>
          </p:cNvPr>
          <p:cNvPicPr>
            <a:picLocks noChangeAspect="1"/>
          </p:cNvPicPr>
          <p:nvPr/>
        </p:nvPicPr>
        <p:blipFill>
          <a:blip r:embed="rId3"/>
          <a:stretch>
            <a:fillRect/>
          </a:stretch>
        </p:blipFill>
        <p:spPr>
          <a:xfrm>
            <a:off x="6096000" y="1253331"/>
            <a:ext cx="5840723" cy="4351338"/>
          </a:xfrm>
          <a:prstGeom prst="rect">
            <a:avLst/>
          </a:prstGeom>
        </p:spPr>
      </p:pic>
      <p:sp>
        <p:nvSpPr>
          <p:cNvPr id="10" name="Right Arrow 9">
            <a:extLst>
              <a:ext uri="{FF2B5EF4-FFF2-40B4-BE49-F238E27FC236}">
                <a16:creationId xmlns:a16="http://schemas.microsoft.com/office/drawing/2014/main" id="{97002A7F-D621-D92F-524F-3555266581DE}"/>
              </a:ext>
            </a:extLst>
          </p:cNvPr>
          <p:cNvSpPr/>
          <p:nvPr/>
        </p:nvSpPr>
        <p:spPr>
          <a:xfrm rot="20253198">
            <a:off x="4984908" y="4178570"/>
            <a:ext cx="914400" cy="38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6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1696</TotalTime>
  <Words>2803</Words>
  <Application>Microsoft Macintosh PowerPoint</Application>
  <PresentationFormat>Widescreen</PresentationFormat>
  <Paragraphs>601</Paragraphs>
  <Slides>63</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Cabin</vt:lpstr>
      <vt:lpstr>Arial</vt:lpstr>
      <vt:lpstr>Calibri</vt:lpstr>
      <vt:lpstr>Calibri Light</vt:lpstr>
      <vt:lpstr>Courier</vt:lpstr>
      <vt:lpstr>Courier New</vt:lpstr>
      <vt:lpstr>Wingdings</vt:lpstr>
      <vt:lpstr>Office Theme</vt:lpstr>
      <vt:lpstr>Digital Logic and Processor Design</vt:lpstr>
      <vt:lpstr>Outline </vt:lpstr>
      <vt:lpstr>Computer Architecture</vt:lpstr>
      <vt:lpstr>PowerPoint Presentation</vt:lpstr>
      <vt:lpstr>Definitions</vt:lpstr>
      <vt:lpstr>PowerPoint Presentation</vt:lpstr>
      <vt:lpstr>PowerPoint Presentation</vt:lpstr>
      <vt:lpstr>Building Microprocessors</vt:lpstr>
      <vt:lpstr>Very Large Scale Integration</vt:lpstr>
      <vt:lpstr>CPU Design Process</vt:lpstr>
      <vt:lpstr>Adding numbers with gates</vt:lpstr>
      <vt:lpstr>Classic Mathematical Logic Gates</vt:lpstr>
      <vt:lpstr>Representing Larger Numbers with 0's and 1's</vt:lpstr>
      <vt:lpstr>Keep it simple for now</vt:lpstr>
      <vt:lpstr>Nixie Tubes – Binary to Decimal Display</vt:lpstr>
      <vt:lpstr>Base-2 Math</vt:lpstr>
      <vt:lpstr>Half Adder</vt:lpstr>
      <vt:lpstr>Half Adder</vt:lpstr>
      <vt:lpstr>Full Adder</vt:lpstr>
      <vt:lpstr>Full Adder</vt:lpstr>
      <vt:lpstr>Chaining full adders</vt:lpstr>
      <vt:lpstr>Three Bit Adder Component</vt:lpstr>
      <vt:lpstr>Storing data with gates</vt:lpstr>
      <vt:lpstr>Storing Data Using Feedback Loops</vt:lpstr>
      <vt:lpstr>SR Flip-Flop / Latch</vt:lpstr>
      <vt:lpstr>SR Flip-Flop / Latch</vt:lpstr>
      <vt:lpstr>My Simulators Can't Build an SR Latch:(</vt:lpstr>
      <vt:lpstr>Gated D Latch</vt:lpstr>
      <vt:lpstr>Gated D Latch</vt:lpstr>
      <vt:lpstr>Stack D Latches to Make a 3-bit Register</vt:lpstr>
      <vt:lpstr>Speed / Delay / Clocks</vt:lpstr>
      <vt:lpstr>Delay</vt:lpstr>
      <vt:lpstr>Circuits can get quite long</vt:lpstr>
      <vt:lpstr>PowerPoint Presentation</vt:lpstr>
      <vt:lpstr>Clock Rate</vt:lpstr>
      <vt:lpstr>Moore's Law</vt:lpstr>
      <vt:lpstr>What Determines Clock Rate?</vt:lpstr>
      <vt:lpstr>Arithmetic / Logic Units</vt:lpstr>
      <vt:lpstr>An Adder, Clock, and Register, Oh My!</vt:lpstr>
      <vt:lpstr>An Adder, Clock, and Register, Oh My!</vt:lpstr>
      <vt:lpstr>An Adder, Clock, and Register, Oh My!</vt:lpstr>
      <vt:lpstr>An Adder, Clock, and Register, Oh My!</vt:lpstr>
      <vt:lpstr>An Adder, Clock, and Register, Oh My!</vt:lpstr>
      <vt:lpstr>For a good time…</vt:lpstr>
      <vt:lpstr>Let's make a counter</vt:lpstr>
      <vt:lpstr>Let's make a counter</vt:lpstr>
      <vt:lpstr>Let's make a counter</vt:lpstr>
      <vt:lpstr>Let's make a counter</vt:lpstr>
      <vt:lpstr>Let's make a counter</vt:lpstr>
      <vt:lpstr>For a good time…</vt:lpstr>
      <vt:lpstr>Programming with gates</vt:lpstr>
      <vt:lpstr>PowerPoint Presentation</vt:lpstr>
      <vt:lpstr>Inside a CPU</vt:lpstr>
      <vt:lpstr>Foreshadowing..</vt:lpstr>
      <vt:lpstr>For now, we will build a simple CPU</vt:lpstr>
      <vt:lpstr>Start with our counter</vt:lpstr>
      <vt:lpstr>Add control logic</vt:lpstr>
      <vt:lpstr>Instruction 0</vt:lpstr>
      <vt:lpstr>Instruction 1</vt:lpstr>
      <vt:lpstr>PowerPoint Presentation</vt:lpstr>
      <vt:lpstr>What is missing?</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62</cp:revision>
  <dcterms:created xsi:type="dcterms:W3CDTF">2023-02-25T13:30:24Z</dcterms:created>
  <dcterms:modified xsi:type="dcterms:W3CDTF">2025-08-26T03:12:17Z</dcterms:modified>
</cp:coreProperties>
</file>